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0"/>
  </p:notesMasterIdLst>
  <p:handoutMasterIdLst>
    <p:handoutMasterId r:id="rId71"/>
  </p:handoutMasterIdLst>
  <p:sldIdLst>
    <p:sldId id="257" r:id="rId2"/>
    <p:sldId id="422" r:id="rId3"/>
    <p:sldId id="334" r:id="rId4"/>
    <p:sldId id="424" r:id="rId5"/>
    <p:sldId id="425" r:id="rId6"/>
    <p:sldId id="426" r:id="rId7"/>
    <p:sldId id="427" r:id="rId8"/>
    <p:sldId id="428" r:id="rId9"/>
    <p:sldId id="481" r:id="rId10"/>
    <p:sldId id="429" r:id="rId11"/>
    <p:sldId id="430" r:id="rId12"/>
    <p:sldId id="483" r:id="rId13"/>
    <p:sldId id="431" r:id="rId14"/>
    <p:sldId id="484" r:id="rId15"/>
    <p:sldId id="432" r:id="rId16"/>
    <p:sldId id="433" r:id="rId17"/>
    <p:sldId id="434" r:id="rId18"/>
    <p:sldId id="435" r:id="rId19"/>
    <p:sldId id="436" r:id="rId20"/>
    <p:sldId id="437" r:id="rId21"/>
    <p:sldId id="438" r:id="rId22"/>
    <p:sldId id="482" r:id="rId23"/>
    <p:sldId id="440" r:id="rId24"/>
    <p:sldId id="441" r:id="rId25"/>
    <p:sldId id="442" r:id="rId26"/>
    <p:sldId id="439" r:id="rId27"/>
    <p:sldId id="443" r:id="rId28"/>
    <p:sldId id="444" r:id="rId29"/>
    <p:sldId id="445" r:id="rId30"/>
    <p:sldId id="446" r:id="rId31"/>
    <p:sldId id="447" r:id="rId32"/>
    <p:sldId id="448" r:id="rId33"/>
    <p:sldId id="449" r:id="rId34"/>
    <p:sldId id="450" r:id="rId35"/>
    <p:sldId id="451" r:id="rId36"/>
    <p:sldId id="452" r:id="rId37"/>
    <p:sldId id="453" r:id="rId38"/>
    <p:sldId id="454" r:id="rId39"/>
    <p:sldId id="455" r:id="rId40"/>
    <p:sldId id="456" r:id="rId41"/>
    <p:sldId id="457" r:id="rId42"/>
    <p:sldId id="458" r:id="rId43"/>
    <p:sldId id="459" r:id="rId44"/>
    <p:sldId id="460" r:id="rId45"/>
    <p:sldId id="485" r:id="rId46"/>
    <p:sldId id="461" r:id="rId47"/>
    <p:sldId id="462" r:id="rId48"/>
    <p:sldId id="463" r:id="rId49"/>
    <p:sldId id="464" r:id="rId50"/>
    <p:sldId id="465" r:id="rId51"/>
    <p:sldId id="466" r:id="rId52"/>
    <p:sldId id="467" r:id="rId53"/>
    <p:sldId id="468" r:id="rId54"/>
    <p:sldId id="470" r:id="rId55"/>
    <p:sldId id="471" r:id="rId56"/>
    <p:sldId id="472" r:id="rId57"/>
    <p:sldId id="473" r:id="rId58"/>
    <p:sldId id="474" r:id="rId59"/>
    <p:sldId id="475" r:id="rId60"/>
    <p:sldId id="479" r:id="rId61"/>
    <p:sldId id="486" r:id="rId62"/>
    <p:sldId id="487" r:id="rId63"/>
    <p:sldId id="488" r:id="rId64"/>
    <p:sldId id="489" r:id="rId65"/>
    <p:sldId id="476" r:id="rId66"/>
    <p:sldId id="478" r:id="rId67"/>
    <p:sldId id="480" r:id="rId68"/>
    <p:sldId id="423" r:id="rId69"/>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2652"/>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7353" autoAdjust="0"/>
    <p:restoredTop sz="95782" autoAdjust="0"/>
  </p:normalViewPr>
  <p:slideViewPr>
    <p:cSldViewPr>
      <p:cViewPr varScale="1">
        <p:scale>
          <a:sx n="98" d="100"/>
          <a:sy n="98" d="100"/>
        </p:scale>
        <p:origin x="192" y="7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9" d="100"/>
          <a:sy n="89" d="100"/>
        </p:scale>
        <p:origin x="-3780" y="-96"/>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microsoft.com/office/2016/11/relationships/changesInfo" Target="changesInfos/changesInfo1.xml"/><Relationship Id="rId7" Type="http://schemas.openxmlformats.org/officeDocument/2006/relationships/slide" Target="slides/slide6.xml"/><Relationship Id="rId71"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wis, Gareth" userId="0ca0577c-2ada-4abb-9a17-e7a804bbaaa5" providerId="ADAL" clId="{8D276DEB-9ECF-474F-8641-C8D9886C5626}"/>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8" y="0"/>
            <a:ext cx="3169920" cy="480060"/>
          </a:xfrm>
          <a:prstGeom prst="rect">
            <a:avLst/>
          </a:prstGeom>
        </p:spPr>
        <p:txBody>
          <a:bodyPr vert="horz" lIns="96661" tIns="48331" rIns="96661" bIns="48331" rtlCol="0"/>
          <a:lstStyle>
            <a:lvl1pPr algn="r">
              <a:defRPr sz="1300"/>
            </a:lvl1pPr>
          </a:lstStyle>
          <a:p>
            <a:fld id="{134C908B-E4CF-4B88-8994-49C91B4DAC10}" type="datetimeFigureOut">
              <a:rPr lang="en-US" smtClean="0"/>
              <a:pPr/>
              <a:t>10/4/19</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143588" y="9119474"/>
            <a:ext cx="3169920" cy="480060"/>
          </a:xfrm>
          <a:prstGeom prst="rect">
            <a:avLst/>
          </a:prstGeom>
        </p:spPr>
        <p:txBody>
          <a:bodyPr vert="horz" lIns="96661" tIns="48331" rIns="96661" bIns="48331" rtlCol="0" anchor="b"/>
          <a:lstStyle>
            <a:lvl1pPr algn="r">
              <a:defRPr sz="1300"/>
            </a:lvl1pPr>
          </a:lstStyle>
          <a:p>
            <a:fld id="{1CFF5FC9-B884-410C-B0A2-C7EE28A7AE27}" type="slidenum">
              <a:rPr lang="en-US" smtClean="0"/>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tiff>
</file>

<file path=ppt/media/image12.png>
</file>

<file path=ppt/media/image13.png>
</file>

<file path=ppt/media/image14.tiff>
</file>

<file path=ppt/media/image15.tiff>
</file>

<file path=ppt/media/image16.png>
</file>

<file path=ppt/media/image17.png>
</file>

<file path=ppt/media/image18.tiff>
</file>

<file path=ppt/media/image19.png>
</file>

<file path=ppt/media/image2.png>
</file>

<file path=ppt/media/image20.png>
</file>

<file path=ppt/media/image21.png>
</file>

<file path=ppt/media/image22.tiff>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70138" cy="48006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4143427" y="0"/>
            <a:ext cx="3170138" cy="480060"/>
          </a:xfrm>
          <a:prstGeom prst="rect">
            <a:avLst/>
          </a:prstGeom>
        </p:spPr>
        <p:txBody>
          <a:bodyPr vert="horz" lIns="91440" tIns="45720" rIns="91440" bIns="45720" rtlCol="0"/>
          <a:lstStyle>
            <a:lvl1pPr algn="r">
              <a:defRPr sz="1200"/>
            </a:lvl1pPr>
          </a:lstStyle>
          <a:p>
            <a:fld id="{FCD4ED34-E2A7-4A73-B53B-08CB721EE63F}" type="datetimeFigureOut">
              <a:rPr lang="en-US" smtClean="0"/>
              <a:pPr/>
              <a:t>10/4/19</a:t>
            </a:fld>
            <a:endParaRPr lang="en-GB"/>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731194" y="4560571"/>
            <a:ext cx="5852814" cy="43205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1" y="9119650"/>
            <a:ext cx="3170138" cy="48006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4143427" y="9119650"/>
            <a:ext cx="3170138" cy="480060"/>
          </a:xfrm>
          <a:prstGeom prst="rect">
            <a:avLst/>
          </a:prstGeom>
        </p:spPr>
        <p:txBody>
          <a:bodyPr vert="horz" lIns="91440" tIns="45720" rIns="91440" bIns="45720" rtlCol="0" anchor="b"/>
          <a:lstStyle>
            <a:lvl1pPr algn="r">
              <a:defRPr sz="1200"/>
            </a:lvl1pPr>
          </a:lstStyle>
          <a:p>
            <a:fld id="{C59D3C0C-B4B3-4CD4-8ABD-56A2DBF64D39}" type="slidenum">
              <a:rPr lang="en-GB" smtClean="0"/>
              <a:pPr/>
              <a:t>‹#›</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lvl1pPr>
              <a:defRPr>
                <a:solidFill>
                  <a:schemeClr val="bg1"/>
                </a:solidFill>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bg1"/>
                </a:solidFill>
              </a:defRPr>
            </a:lvl1pPr>
          </a:lstStyle>
          <a:p>
            <a:fld id="{24C0EDFE-3590-4448-BF7B-7FB41E82085F}" type="datetimeFigureOut">
              <a:rPr lang="en-US" smtClean="0"/>
              <a:pPr/>
              <a:t>10/4/19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E1D0B7D-7BE0-4891-9E11-545C87EA395C}"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C0EDFE-3590-4448-BF7B-7FB41E82085F}" type="datetimeFigureOut">
              <a:rPr lang="en-US" smtClean="0"/>
              <a:pPr/>
              <a:t>10/4/19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C0EDFE-3590-4448-BF7B-7FB41E82085F}" type="datetimeFigureOut">
              <a:rPr lang="en-US" smtClean="0"/>
              <a:pPr/>
              <a:t>10/4/19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634082"/>
          </a:xfrm>
          <a:prstGeom prst="rect">
            <a:avLst/>
          </a:prstGeom>
        </p:spPr>
        <p:txBody>
          <a:bodyPr/>
          <a:lstStyle>
            <a:lvl1pPr>
              <a:defRPr sz="2400"/>
            </a:lvl1pPr>
          </a:lstStyle>
          <a:p>
            <a:r>
              <a:rPr lang="en-US" dirty="0"/>
              <a:t> </a:t>
            </a:r>
          </a:p>
        </p:txBody>
      </p:sp>
      <p:sp>
        <p:nvSpPr>
          <p:cNvPr id="3" name="Content Placeholder 2"/>
          <p:cNvSpPr>
            <a:spLocks noGrp="1"/>
          </p:cNvSpPr>
          <p:nvPr>
            <p:ph idx="1"/>
          </p:nvPr>
        </p:nvSpPr>
        <p:spPr>
          <a:xfrm>
            <a:off x="457200" y="548680"/>
            <a:ext cx="8229600" cy="5217443"/>
          </a:xfrm>
        </p:spPr>
        <p:txBody>
          <a:bodyPr/>
          <a:lstStyle>
            <a:lvl5pPr>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err="1"/>
              <a:t>Dd</a:t>
            </a:r>
            <a:endParaRPr lang="en-US" dirty="0"/>
          </a:p>
          <a:p>
            <a:pPr lvl="6"/>
            <a:r>
              <a:rPr lang="en-US" dirty="0"/>
              <a:t>Ss</a:t>
            </a:r>
          </a:p>
          <a:p>
            <a:pPr lvl="7"/>
            <a:r>
              <a:rPr lang="en-US" dirty="0" err="1"/>
              <a:t>Sss</a:t>
            </a:r>
            <a:endParaRPr lang="en-US" dirty="0"/>
          </a:p>
          <a:p>
            <a:pPr lvl="8"/>
            <a:r>
              <a:rPr lang="en-US" dirty="0" err="1"/>
              <a:t>sss</a:t>
            </a:r>
            <a:endParaRPr lang="en-US" dirty="0"/>
          </a:p>
        </p:txBody>
      </p:sp>
      <p:sp>
        <p:nvSpPr>
          <p:cNvPr id="4" name="Date Placeholder 3"/>
          <p:cNvSpPr>
            <a:spLocks noGrp="1"/>
          </p:cNvSpPr>
          <p:nvPr>
            <p:ph type="dt" sz="half" idx="10"/>
          </p:nvPr>
        </p:nvSpPr>
        <p:spPr/>
        <p:txBody>
          <a:bodyPr/>
          <a:lstStyle/>
          <a:p>
            <a:fld id="{24C0EDFE-3590-4448-BF7B-7FB41E82085F}" type="datetimeFigureOut">
              <a:rPr lang="en-US" smtClean="0"/>
              <a:pPr/>
              <a:t>10/4/19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1D0B7D-7BE0-4891-9E11-545C87EA395C}" type="slidenum">
              <a:rPr lang="en-US" smtClean="0"/>
              <a:pPr/>
              <a:t>‹#›</a:t>
            </a:fld>
            <a:endParaRPr lang="en-US" dirty="0"/>
          </a:p>
        </p:txBody>
      </p:sp>
      <p:grpSp>
        <p:nvGrpSpPr>
          <p:cNvPr id="9" name="Group 8"/>
          <p:cNvGrpSpPr/>
          <p:nvPr userDrawn="1"/>
        </p:nvGrpSpPr>
        <p:grpSpPr>
          <a:xfrm>
            <a:off x="0" y="0"/>
            <a:ext cx="9144000" cy="548680"/>
            <a:chOff x="-1620688" y="1916832"/>
            <a:chExt cx="14306550" cy="800100"/>
          </a:xfrm>
        </p:grpSpPr>
        <p:pic>
          <p:nvPicPr>
            <p:cNvPr id="130050" name="Picture 2" descr="https://lh4.googleusercontent.com/c0PVkHBn-M17vO6jokehAEgkCt2l1Wez1L9aGObDDPf1HNXRJUhjBFa2VffjrPXS8P-x7vAijv7VldAZsqEfKZO-t6RYnZM5lyy7RnY18iLfoZogtbfUvVaAWO5gxpYTot_EsJd-EPc"/>
            <p:cNvPicPr>
              <a:picLocks noChangeAspect="1" noChangeArrowheads="1"/>
            </p:cNvPicPr>
            <p:nvPr userDrawn="1"/>
          </p:nvPicPr>
          <p:blipFill>
            <a:blip r:embed="rId2" cstate="print"/>
            <a:srcRect/>
            <a:stretch>
              <a:fillRect/>
            </a:stretch>
          </p:blipFill>
          <p:spPr bwMode="auto">
            <a:xfrm>
              <a:off x="-1620688" y="1916832"/>
              <a:ext cx="14306550" cy="800100"/>
            </a:xfrm>
            <a:prstGeom prst="rect">
              <a:avLst/>
            </a:prstGeom>
            <a:noFill/>
          </p:spPr>
        </p:pic>
        <p:pic>
          <p:nvPicPr>
            <p:cNvPr id="130052" name="Picture 4" descr="https://lh6.googleusercontent.com/01jnqT7hbUAXilROkmEGhMHPWGXGnb_E4d-CVxRs-gsBNijqtJxS7NgAhYugiMVWFdYQ_xEJJWOLYPKR1YByNNmaFeVTUjYIenIb_WZqVRmnO4D98yKmpSEpB0--9-K-xTHdCTwOxfE"/>
            <p:cNvPicPr>
              <a:picLocks noChangeAspect="1" noChangeArrowheads="1"/>
            </p:cNvPicPr>
            <p:nvPr userDrawn="1"/>
          </p:nvPicPr>
          <p:blipFill>
            <a:blip r:embed="rId3" cstate="print"/>
            <a:srcRect/>
            <a:stretch>
              <a:fillRect/>
            </a:stretch>
          </p:blipFill>
          <p:spPr bwMode="auto">
            <a:xfrm>
              <a:off x="-1476672" y="2060848"/>
              <a:ext cx="1952625" cy="495301"/>
            </a:xfrm>
            <a:prstGeom prst="rect">
              <a:avLst/>
            </a:prstGeom>
            <a:noFill/>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solidFill>
                  <a:schemeClr val="bg1"/>
                </a:solidFill>
              </a:defRPr>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24C0EDFE-3590-4448-BF7B-7FB41E82085F}" type="datetimeFigureOut">
              <a:rPr lang="en-US" smtClean="0"/>
              <a:pPr/>
              <a:t>10/4/19</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E1D0B7D-7BE0-4891-9E11-545C87EA395C}"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C0EDFE-3590-4448-BF7B-7FB41E82085F}" type="datetimeFigureOut">
              <a:rPr lang="en-US" smtClean="0"/>
              <a:pPr/>
              <a:t>10/4/19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C0EDFE-3590-4448-BF7B-7FB41E82085F}" type="datetimeFigureOut">
              <a:rPr lang="en-US" smtClean="0"/>
              <a:pPr/>
              <a:t>10/4/19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p:txBody>
          <a:bodyPr/>
          <a:lstStyle/>
          <a:p>
            <a:fld id="{24C0EDFE-3590-4448-BF7B-7FB41E82085F}" type="datetimeFigureOut">
              <a:rPr lang="en-US" smtClean="0"/>
              <a:pPr/>
              <a:t>10/4/19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C0EDFE-3590-4448-BF7B-7FB41E82085F}" type="datetimeFigureOut">
              <a:rPr lang="en-US" smtClean="0"/>
              <a:pPr/>
              <a:t>10/4/19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C0EDFE-3590-4448-BF7B-7FB41E82085F}" type="datetimeFigureOut">
              <a:rPr lang="en-US" smtClean="0"/>
              <a:pPr/>
              <a:t>10/4/19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C0EDFE-3590-4448-BF7B-7FB41E82085F}" type="datetimeFigureOut">
              <a:rPr lang="en-US" smtClean="0"/>
              <a:pPr/>
              <a:t>10/4/19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1D0B7D-7BE0-4891-9E11-545C87EA395C}"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02652"/>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548680"/>
            <a:ext cx="8229600" cy="52174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bg1"/>
                </a:solidFill>
              </a:defRPr>
            </a:lvl1pPr>
          </a:lstStyle>
          <a:p>
            <a:fld id="{24C0EDFE-3590-4448-BF7B-7FB41E82085F}" type="datetimeFigureOut">
              <a:rPr lang="en-US" smtClean="0"/>
              <a:pPr/>
              <a:t>10/4/19</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bg1"/>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bg1"/>
                </a:solidFill>
              </a:defRPr>
            </a:lvl1pPr>
          </a:lstStyle>
          <a:p>
            <a:fld id="{FE1D0B7D-7BE0-4891-9E11-545C87EA395C}" type="slidenum">
              <a:rPr lang="en-US" smtClean="0"/>
              <a:pPr/>
              <a:t>‹#›</a:t>
            </a:fld>
            <a:endParaRPr lang="en-US" dirty="0"/>
          </a:p>
        </p:txBody>
      </p:sp>
      <p:grpSp>
        <p:nvGrpSpPr>
          <p:cNvPr id="8" name="Group 7"/>
          <p:cNvGrpSpPr/>
          <p:nvPr userDrawn="1"/>
        </p:nvGrpSpPr>
        <p:grpSpPr>
          <a:xfrm>
            <a:off x="0" y="0"/>
            <a:ext cx="9144000" cy="548680"/>
            <a:chOff x="-1620688" y="1916832"/>
            <a:chExt cx="14306550" cy="800100"/>
          </a:xfrm>
        </p:grpSpPr>
        <p:pic>
          <p:nvPicPr>
            <p:cNvPr id="9" name="Picture 2" descr="https://lh4.googleusercontent.com/c0PVkHBn-M17vO6jokehAEgkCt2l1Wez1L9aGObDDPf1HNXRJUhjBFa2VffjrPXS8P-x7vAijv7VldAZsqEfKZO-t6RYnZM5lyy7RnY18iLfoZogtbfUvVaAWO5gxpYTot_EsJd-EPc"/>
            <p:cNvPicPr>
              <a:picLocks noChangeAspect="1" noChangeArrowheads="1"/>
            </p:cNvPicPr>
            <p:nvPr userDrawn="1"/>
          </p:nvPicPr>
          <p:blipFill>
            <a:blip r:embed="rId13" cstate="print"/>
            <a:srcRect/>
            <a:stretch>
              <a:fillRect/>
            </a:stretch>
          </p:blipFill>
          <p:spPr bwMode="auto">
            <a:xfrm>
              <a:off x="-1620688" y="1916832"/>
              <a:ext cx="14306550" cy="800100"/>
            </a:xfrm>
            <a:prstGeom prst="rect">
              <a:avLst/>
            </a:prstGeom>
            <a:noFill/>
          </p:spPr>
        </p:pic>
        <p:pic>
          <p:nvPicPr>
            <p:cNvPr id="10" name="Picture 4" descr="https://lh6.googleusercontent.com/01jnqT7hbUAXilROkmEGhMHPWGXGnb_E4d-CVxRs-gsBNijqtJxS7NgAhYugiMVWFdYQ_xEJJWOLYPKR1YByNNmaFeVTUjYIenIb_WZqVRmnO4D98yKmpSEpB0--9-K-xTHdCTwOxfE"/>
            <p:cNvPicPr>
              <a:picLocks noChangeAspect="1" noChangeArrowheads="1"/>
            </p:cNvPicPr>
            <p:nvPr userDrawn="1"/>
          </p:nvPicPr>
          <p:blipFill>
            <a:blip r:embed="rId14" cstate="print"/>
            <a:srcRect/>
            <a:stretch>
              <a:fillRect/>
            </a:stretch>
          </p:blipFill>
          <p:spPr bwMode="auto">
            <a:xfrm>
              <a:off x="-1476672" y="2060848"/>
              <a:ext cx="1952625" cy="495301"/>
            </a:xfrm>
            <a:prstGeom prst="rect">
              <a:avLst/>
            </a:prstGeom>
            <a:noFill/>
          </p:spPr>
        </p:pic>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graphics8.nytimes.com/images/blogs/freakonomics/pdf/DeliberatePractice%28PsychologicalReview%29.pd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hyperlink" Target="https://www.fastcompany.com/3027564/scientists-debunk-the-myth-that-10000-hours-of-practice-makes-you-an-expert"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hyperlink" Target="https://www.youtube.com/watch?v=0j9MSWTtmE0"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scarfolk.blogspot.com/" TargetMode="External"/><Relationship Id="rId2" Type="http://schemas.openxmlformats.org/officeDocument/2006/relationships/hyperlink" Target="https://dovetailgames.com/" TargetMode="External"/><Relationship Id="rId1" Type="http://schemas.openxmlformats.org/officeDocument/2006/relationships/slideLayout" Target="../slideLayouts/slideLayout2.xml"/><Relationship Id="rId4" Type="http://schemas.openxmlformats.org/officeDocument/2006/relationships/hyperlink" Target="http://www.cliffski.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jonjo.artstation.com/projects/4b6eql"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jonjo.artstation.com/"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jonjo.artstation.com/"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jonjo.artstation.com/"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discover.therookies.co/2019/02/23/creating-compelling-3d-game-environments/" TargetMode="External"/><Relationship Id="rId2" Type="http://schemas.openxmlformats.org/officeDocument/2006/relationships/hyperlink" Target="https://jonjo.artstation.com/"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hyperlink" Target="https://jonjo.artstation.com/"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thiswased.com/"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thiswased.com/"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thiswased.com/" TargetMode="External"/><Relationship Id="rId1" Type="http://schemas.openxmlformats.org/officeDocument/2006/relationships/slideLayout" Target="../slideLayouts/slideLayout2.xml"/><Relationship Id="rId4" Type="http://schemas.openxmlformats.org/officeDocument/2006/relationships/hyperlink" Target="https://youtu.be/alVEFXTBQR0"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thiswased.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thiswased.com/"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hyperlink" Target="https://thiswased.com/"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thiswased.com/"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www.thomaskingleveldesign.com/" TargetMode="Externa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www.thomaskingleveldesign.com/" TargetMode="External"/><Relationship Id="rId1" Type="http://schemas.openxmlformats.org/officeDocument/2006/relationships/slideLayout" Target="../slideLayouts/slideLayout2.xml"/><Relationship Id="rId4" Type="http://schemas.openxmlformats.org/officeDocument/2006/relationships/hyperlink" Target="https://www.thomaskingleveldesign.com/a-new-tomorrow" TargetMode="External"/></Relationships>
</file>

<file path=ppt/slides/_rels/slide5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www.thomaskingleveldesign.com/" TargetMode="Externa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5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ioluyadi.wixsite.com/website"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ioluyadi.wixsite.com/website"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ioluyadi.wixsite.com/website" TargetMode="Externa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5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80.lv/articles/004adk-studying-animation-with-sophie-shepherd/"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hyperlink" Target="https://tanuki-tech.itch.io/undergrowth" TargetMode="External"/><Relationship Id="rId2" Type="http://schemas.openxmlformats.org/officeDocument/2006/relationships/hyperlink" Target="https://gamejolt.com/@selftitledstudio" TargetMode="Externa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742" name="Picture 6" descr="https://lh5.googleusercontent.com/Y1PJKzfCw_Vbm4aUYsdu7nB9OUrvPWyygukEEw1wtNy2K27lzX8JMaZtWut6Y9W9RZMRVJlWDWNoS187dkSVfanRPyNjt02bj5eaRz8tu4MCPa8ir7Xz5zkflA2R5DgKHmrBSB38OGY"/>
          <p:cNvPicPr>
            <a:picLocks noChangeAspect="1" noChangeArrowheads="1"/>
          </p:cNvPicPr>
          <p:nvPr/>
        </p:nvPicPr>
        <p:blipFill>
          <a:blip r:embed="rId2" cstate="print"/>
          <a:srcRect/>
          <a:stretch>
            <a:fillRect/>
          </a:stretch>
        </p:blipFill>
        <p:spPr bwMode="auto">
          <a:xfrm>
            <a:off x="-6674" y="-27384"/>
            <a:ext cx="9155436" cy="2432103"/>
          </a:xfrm>
          <a:prstGeom prst="rect">
            <a:avLst/>
          </a:prstGeom>
          <a:noFill/>
        </p:spPr>
      </p:pic>
      <p:pic>
        <p:nvPicPr>
          <p:cNvPr id="116743" name="Picture 7" descr="https://lh6.googleusercontent.com/zdVc9a5gHTae7VrNZXI-q1ppY_MB-A5E0D9tYeaTzS_J8WpeXmeCckgzMl1HBcBx2QhpYTWpg0itQQr7s2_SSoZLOBtFCT-hS88g6d1VgzdKSwHnDr7cgVAls-Wfe6UOMMUQ6zJYN1w"/>
          <p:cNvPicPr>
            <a:picLocks noChangeAspect="1" noChangeArrowheads="1"/>
          </p:cNvPicPr>
          <p:nvPr/>
        </p:nvPicPr>
        <p:blipFill>
          <a:blip r:embed="rId3" cstate="print"/>
          <a:srcRect/>
          <a:stretch>
            <a:fillRect/>
          </a:stretch>
        </p:blipFill>
        <p:spPr bwMode="auto">
          <a:xfrm>
            <a:off x="1062038" y="-3773488"/>
            <a:ext cx="552450" cy="476250"/>
          </a:xfrm>
          <a:prstGeom prst="rect">
            <a:avLst/>
          </a:prstGeom>
          <a:noFill/>
        </p:spPr>
      </p:pic>
      <p:pic>
        <p:nvPicPr>
          <p:cNvPr id="116744" name="Picture 8" descr="https://lh6.googleusercontent.com/01jnqT7hbUAXilROkmEGhMHPWGXGnb_E4d-CVxRs-gsBNijqtJxS7NgAhYugiMVWFdYQ_xEJJWOLYPKR1YByNNmaFeVTUjYIenIb_WZqVRmnO4D98yKmpSEpB0--9-K-xTHdCTwOxfE"/>
          <p:cNvPicPr>
            <a:picLocks noChangeAspect="1" noChangeArrowheads="1"/>
          </p:cNvPicPr>
          <p:nvPr/>
        </p:nvPicPr>
        <p:blipFill>
          <a:blip r:embed="rId4" cstate="print"/>
          <a:srcRect/>
          <a:stretch>
            <a:fillRect/>
          </a:stretch>
        </p:blipFill>
        <p:spPr bwMode="auto">
          <a:xfrm>
            <a:off x="155575" y="2492896"/>
            <a:ext cx="1301817" cy="330217"/>
          </a:xfrm>
          <a:prstGeom prst="rect">
            <a:avLst/>
          </a:prstGeom>
          <a:noFill/>
        </p:spPr>
      </p:pic>
      <p:sp>
        <p:nvSpPr>
          <p:cNvPr id="13" name="Rectangle 12"/>
          <p:cNvSpPr/>
          <p:nvPr/>
        </p:nvSpPr>
        <p:spPr>
          <a:xfrm>
            <a:off x="3851920" y="6211669"/>
            <a:ext cx="5292080" cy="830997"/>
          </a:xfrm>
          <a:prstGeom prst="rect">
            <a:avLst/>
          </a:prstGeom>
        </p:spPr>
        <p:txBody>
          <a:bodyPr wrap="square">
            <a:spAutoFit/>
          </a:bodyPr>
          <a:lstStyle/>
          <a:p>
            <a:pPr lvl="0" algn="r" eaLnBrk="0" fontAlgn="base" hangingPunct="0">
              <a:spcBef>
                <a:spcPct val="0"/>
              </a:spcBef>
              <a:spcAft>
                <a:spcPct val="0"/>
              </a:spcAft>
            </a:pPr>
            <a:r>
              <a:rPr lang="en-US" dirty="0">
                <a:solidFill>
                  <a:srgbClr val="FFFFFF"/>
                </a:solidFill>
                <a:latin typeface="Calibri" pitchFamily="34" charset="0"/>
                <a:cs typeface="Calibri" pitchFamily="34" charset="0"/>
              </a:rPr>
              <a:t>GAM340: Professional Practice</a:t>
            </a:r>
          </a:p>
          <a:p>
            <a:pPr lvl="0" algn="r" eaLnBrk="0" fontAlgn="base" hangingPunct="0">
              <a:spcBef>
                <a:spcPct val="0"/>
              </a:spcBef>
              <a:spcAft>
                <a:spcPct val="0"/>
              </a:spcAft>
            </a:pPr>
            <a:r>
              <a:rPr lang="en-US" dirty="0">
                <a:solidFill>
                  <a:srgbClr val="FFFFFF"/>
                </a:solidFill>
                <a:latin typeface="Calibri" pitchFamily="34" charset="0"/>
                <a:cs typeface="Calibri" pitchFamily="34" charset="0"/>
              </a:rPr>
              <a:t>BA(Hons) Game Development</a:t>
            </a:r>
            <a:endParaRPr lang="en-US" sz="600" dirty="0">
              <a:latin typeface="Arial" pitchFamily="34" charset="0"/>
              <a:cs typeface="Arial" pitchFamily="34" charset="0"/>
            </a:endParaRPr>
          </a:p>
          <a:p>
            <a:pPr lvl="0" algn="r" eaLnBrk="0" fontAlgn="base" hangingPunct="0">
              <a:spcBef>
                <a:spcPct val="0"/>
              </a:spcBef>
              <a:spcAft>
                <a:spcPct val="0"/>
              </a:spcAft>
            </a:pPr>
            <a:endParaRPr lang="en-US" sz="600" dirty="0">
              <a:latin typeface="Arial" pitchFamily="34" charset="0"/>
              <a:cs typeface="Arial" pitchFamily="34" charset="0"/>
            </a:endParaRPr>
          </a:p>
          <a:p>
            <a:pPr lvl="0" algn="r" eaLnBrk="0" fontAlgn="base" hangingPunct="0">
              <a:spcBef>
                <a:spcPct val="0"/>
              </a:spcBef>
              <a:spcAft>
                <a:spcPct val="0"/>
              </a:spcAft>
            </a:pPr>
            <a:endParaRPr lang="en-US" sz="600" dirty="0">
              <a:latin typeface="Arial" pitchFamily="34" charset="0"/>
              <a:cs typeface="Arial" pitchFamily="34" charset="0"/>
            </a:endParaRPr>
          </a:p>
        </p:txBody>
      </p:sp>
      <p:sp>
        <p:nvSpPr>
          <p:cNvPr id="116741" name="Rectangle 5"/>
          <p:cNvSpPr>
            <a:spLocks noChangeArrowheads="1"/>
          </p:cNvSpPr>
          <p:nvPr/>
        </p:nvSpPr>
        <p:spPr bwMode="auto">
          <a:xfrm>
            <a:off x="251520" y="4006805"/>
            <a:ext cx="8712968" cy="9233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algn="r" fontAlgn="base">
              <a:spcBef>
                <a:spcPct val="0"/>
              </a:spcBef>
              <a:spcAft>
                <a:spcPct val="0"/>
              </a:spcAft>
            </a:pPr>
            <a:r>
              <a:rPr kumimoji="0" lang="en-US" sz="3600" b="0" i="0" u="none" strike="noStrike" cap="none" normalizeH="0" baseline="0" dirty="0">
                <a:ln>
                  <a:noFill/>
                </a:ln>
                <a:solidFill>
                  <a:srgbClr val="FFFFFF"/>
                </a:solidFill>
                <a:effectLst/>
                <a:latin typeface="Calibri" pitchFamily="34" charset="0"/>
                <a:cs typeface="Calibri" pitchFamily="34" charset="0"/>
              </a:rPr>
              <a:t>Lecture 3</a:t>
            </a:r>
            <a:r>
              <a:rPr lang="en-US" sz="3600" dirty="0">
                <a:solidFill>
                  <a:srgbClr val="FFFFFF"/>
                </a:solidFill>
                <a:latin typeface="Calibri" pitchFamily="34" charset="0"/>
                <a:cs typeface="Calibri" pitchFamily="34" charset="0"/>
              </a:rPr>
              <a:t>: </a:t>
            </a:r>
            <a:r>
              <a:rPr lang="en-GB" sz="3600" dirty="0">
                <a:solidFill>
                  <a:srgbClr val="FFFFFF"/>
                </a:solidFill>
                <a:latin typeface="Calibri" pitchFamily="34" charset="0"/>
                <a:cs typeface="Calibri" pitchFamily="34" charset="0"/>
              </a:rPr>
              <a:t>Creating &amp; Curating Portfolios</a:t>
            </a:r>
          </a:p>
          <a:p>
            <a:pPr marL="0" marR="0" lvl="0" indent="0"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Imposter syndrome is your body’s own way of keeping you grounded</a:t>
            </a:r>
          </a:p>
          <a:p>
            <a:pPr lvl="3"/>
            <a:r>
              <a:rPr lang="en-GB" dirty="0"/>
              <a:t>It opens you up to new knowledge, approaches, techniques and approaches</a:t>
            </a:r>
          </a:p>
          <a:p>
            <a:pPr lvl="4"/>
            <a:r>
              <a:rPr lang="en-GB" dirty="0" err="1"/>
              <a:t>Rumsfold’s</a:t>
            </a:r>
            <a:r>
              <a:rPr lang="en-GB" dirty="0"/>
              <a:t> Known Unknowns</a:t>
            </a:r>
          </a:p>
          <a:p>
            <a:pPr lvl="1"/>
            <a:endParaRPr lang="en-GB" dirty="0"/>
          </a:p>
        </p:txBody>
      </p:sp>
      <p:pic>
        <p:nvPicPr>
          <p:cNvPr id="2" name="Picture 1">
            <a:extLst>
              <a:ext uri="{FF2B5EF4-FFF2-40B4-BE49-F238E27FC236}">
                <a16:creationId xmlns:a16="http://schemas.microsoft.com/office/drawing/2014/main" id="{A574A241-CE20-AB4D-8C8F-12C76967B239}"/>
              </a:ext>
            </a:extLst>
          </p:cNvPr>
          <p:cNvPicPr>
            <a:picLocks noChangeAspect="1"/>
          </p:cNvPicPr>
          <p:nvPr/>
        </p:nvPicPr>
        <p:blipFill>
          <a:blip r:embed="rId2"/>
          <a:stretch>
            <a:fillRect/>
          </a:stretch>
        </p:blipFill>
        <p:spPr>
          <a:xfrm>
            <a:off x="1619672" y="4005064"/>
            <a:ext cx="5868144" cy="2316168"/>
          </a:xfrm>
          <a:prstGeom prst="rect">
            <a:avLst/>
          </a:prstGeom>
        </p:spPr>
      </p:pic>
    </p:spTree>
    <p:extLst>
      <p:ext uri="{BB962C8B-B14F-4D97-AF65-F5344CB8AC3E}">
        <p14:creationId xmlns:p14="http://schemas.microsoft.com/office/powerpoint/2010/main" val="36946254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lnSpcReduction="10000"/>
          </a:bodyPr>
          <a:lstStyle/>
          <a:p>
            <a:r>
              <a:rPr lang="en-GB" dirty="0"/>
              <a:t>Dealing with Imposter Syndrome</a:t>
            </a:r>
          </a:p>
          <a:p>
            <a:pPr lvl="1"/>
            <a:r>
              <a:rPr lang="en-GB" dirty="0"/>
              <a:t>Here’s my take:</a:t>
            </a:r>
          </a:p>
          <a:p>
            <a:pPr lvl="2"/>
            <a:r>
              <a:rPr lang="en-GB" dirty="0"/>
              <a:t>When you start a new skill, you simply don’t know what you don’t know</a:t>
            </a:r>
          </a:p>
          <a:p>
            <a:pPr lvl="3"/>
            <a:r>
              <a:rPr lang="en-GB" dirty="0"/>
              <a:t>You just don’t have the insight, you haven’t had enough experience in the skill domain</a:t>
            </a:r>
          </a:p>
          <a:p>
            <a:pPr lvl="3"/>
            <a:r>
              <a:rPr lang="en-GB" dirty="0"/>
              <a:t>It’s extremely easy to over-estimate your skills (as you have absolutely no idea of what constitutes ‘good’ or even ‘competent’)</a:t>
            </a:r>
          </a:p>
          <a:p>
            <a:pPr lvl="3"/>
            <a:endParaRPr lang="en-GB" dirty="0"/>
          </a:p>
          <a:p>
            <a:pPr lvl="3"/>
            <a:r>
              <a:rPr lang="en-GB" dirty="0"/>
              <a:t>As highly directed and motivated undergraduates, you’re probably putting a lot of effort into your pathway</a:t>
            </a:r>
          </a:p>
          <a:p>
            <a:pPr lvl="4"/>
            <a:r>
              <a:rPr lang="en-GB" dirty="0"/>
              <a:t>You may well have forgotten what it’s like to learn new skills from scratch and how much you suck at them and how good you think you are</a:t>
            </a:r>
          </a:p>
          <a:p>
            <a:pPr lvl="4"/>
            <a:r>
              <a:rPr lang="en-GB" dirty="0"/>
              <a:t>Go learn to play an instrument, dance, learn a new language etc to see what sucking it really like</a:t>
            </a:r>
          </a:p>
          <a:p>
            <a:pPr lvl="1"/>
            <a:endParaRPr lang="en-GB" dirty="0"/>
          </a:p>
        </p:txBody>
      </p:sp>
    </p:spTree>
    <p:extLst>
      <p:ext uri="{BB962C8B-B14F-4D97-AF65-F5344CB8AC3E}">
        <p14:creationId xmlns:p14="http://schemas.microsoft.com/office/powerpoint/2010/main" val="22078998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When you start a new skill, you simply don’t know what you don’t know</a:t>
            </a:r>
          </a:p>
          <a:p>
            <a:pPr lvl="1"/>
            <a:endParaRPr lang="en-GB" dirty="0"/>
          </a:p>
        </p:txBody>
      </p:sp>
      <p:pic>
        <p:nvPicPr>
          <p:cNvPr id="4" name="Picture 3">
            <a:extLst>
              <a:ext uri="{FF2B5EF4-FFF2-40B4-BE49-F238E27FC236}">
                <a16:creationId xmlns:a16="http://schemas.microsoft.com/office/drawing/2014/main" id="{C7324406-0426-CD4F-A209-08365F222950}"/>
              </a:ext>
            </a:extLst>
          </p:cNvPr>
          <p:cNvPicPr>
            <a:picLocks noChangeAspect="1"/>
          </p:cNvPicPr>
          <p:nvPr/>
        </p:nvPicPr>
        <p:blipFill>
          <a:blip r:embed="rId2"/>
          <a:stretch>
            <a:fillRect/>
          </a:stretch>
        </p:blipFill>
        <p:spPr>
          <a:xfrm>
            <a:off x="514401" y="3123983"/>
            <a:ext cx="8172399" cy="2897305"/>
          </a:xfrm>
          <a:prstGeom prst="rect">
            <a:avLst/>
          </a:prstGeom>
        </p:spPr>
      </p:pic>
    </p:spTree>
    <p:extLst>
      <p:ext uri="{BB962C8B-B14F-4D97-AF65-F5344CB8AC3E}">
        <p14:creationId xmlns:p14="http://schemas.microsoft.com/office/powerpoint/2010/main" val="3321238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As you start to develop expertise in a field, you start to realise just how big / hard / demanding that field is</a:t>
            </a:r>
          </a:p>
          <a:p>
            <a:pPr lvl="3"/>
            <a:r>
              <a:rPr lang="en-GB" dirty="0"/>
              <a:t>You start to know what you don’t know</a:t>
            </a:r>
          </a:p>
          <a:p>
            <a:pPr lvl="3"/>
            <a:r>
              <a:rPr lang="en-GB" dirty="0"/>
              <a:t>You appreciate the enormity of the field -&gt; imposter syndrome</a:t>
            </a:r>
          </a:p>
          <a:p>
            <a:pPr lvl="3"/>
            <a:endParaRPr lang="en-GB" dirty="0"/>
          </a:p>
          <a:p>
            <a:pPr lvl="3"/>
            <a:r>
              <a:rPr lang="en-GB" dirty="0"/>
              <a:t>At this point, you do a lot of creative practice and a lot of it will suck</a:t>
            </a:r>
          </a:p>
          <a:p>
            <a:pPr lvl="4"/>
            <a:r>
              <a:rPr lang="en-GB" dirty="0"/>
              <a:t>That’s good, you are seriously developing your skills</a:t>
            </a:r>
          </a:p>
          <a:p>
            <a:pPr lvl="4"/>
            <a:r>
              <a:rPr lang="en-GB" dirty="0"/>
              <a:t>Over time, the ratio of suck to not-suck will favour not-suck</a:t>
            </a:r>
          </a:p>
          <a:p>
            <a:pPr lvl="1"/>
            <a:endParaRPr lang="en-GB" dirty="0"/>
          </a:p>
        </p:txBody>
      </p:sp>
    </p:spTree>
    <p:extLst>
      <p:ext uri="{BB962C8B-B14F-4D97-AF65-F5344CB8AC3E}">
        <p14:creationId xmlns:p14="http://schemas.microsoft.com/office/powerpoint/2010/main" val="14388312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As you start to develop expertise in a field, you start to realise just how big / hard / demanding that field is</a:t>
            </a:r>
          </a:p>
          <a:p>
            <a:pPr lvl="1"/>
            <a:endParaRPr lang="en-GB" dirty="0"/>
          </a:p>
        </p:txBody>
      </p:sp>
      <p:pic>
        <p:nvPicPr>
          <p:cNvPr id="2" name="Picture 1">
            <a:extLst>
              <a:ext uri="{FF2B5EF4-FFF2-40B4-BE49-F238E27FC236}">
                <a16:creationId xmlns:a16="http://schemas.microsoft.com/office/drawing/2014/main" id="{48F67D43-A1F2-2748-8EC0-5810CDDAC002}"/>
              </a:ext>
            </a:extLst>
          </p:cNvPr>
          <p:cNvPicPr>
            <a:picLocks noChangeAspect="1"/>
          </p:cNvPicPr>
          <p:nvPr/>
        </p:nvPicPr>
        <p:blipFill>
          <a:blip r:embed="rId2"/>
          <a:stretch>
            <a:fillRect/>
          </a:stretch>
        </p:blipFill>
        <p:spPr>
          <a:xfrm>
            <a:off x="1691680" y="2636912"/>
            <a:ext cx="6228184" cy="3945343"/>
          </a:xfrm>
          <a:prstGeom prst="rect">
            <a:avLst/>
          </a:prstGeom>
        </p:spPr>
      </p:pic>
    </p:spTree>
    <p:extLst>
      <p:ext uri="{BB962C8B-B14F-4D97-AF65-F5344CB8AC3E}">
        <p14:creationId xmlns:p14="http://schemas.microsoft.com/office/powerpoint/2010/main" val="42423778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Gladwell’s 10,000 hours of deliberate practice</a:t>
            </a:r>
          </a:p>
          <a:p>
            <a:pPr lvl="3"/>
            <a:r>
              <a:rPr lang="en-GB" dirty="0"/>
              <a:t>In Outliers, Gladwell presents an argument that it takes around 10,000 hours to get good at something</a:t>
            </a:r>
          </a:p>
          <a:p>
            <a:pPr lvl="4"/>
            <a:r>
              <a:rPr lang="en-GB" dirty="0"/>
              <a:t>Uni Study is often 30 hours/week over 30 weeks/year</a:t>
            </a:r>
          </a:p>
          <a:p>
            <a:pPr lvl="5"/>
            <a:r>
              <a:rPr lang="en-GB" dirty="0"/>
              <a:t>900 hours/ year -&gt;  11 years to get good</a:t>
            </a:r>
          </a:p>
          <a:p>
            <a:pPr lvl="5"/>
            <a:endParaRPr lang="en-GB" dirty="0"/>
          </a:p>
          <a:p>
            <a:pPr lvl="4"/>
            <a:r>
              <a:rPr lang="en-GB" dirty="0"/>
              <a:t>Work is 40 hours/week * 46 weeks/year</a:t>
            </a:r>
          </a:p>
          <a:p>
            <a:pPr lvl="5"/>
            <a:r>
              <a:rPr lang="en-GB" dirty="0"/>
              <a:t>1800 hours/year -&gt; 5.5 years to get good</a:t>
            </a:r>
          </a:p>
          <a:p>
            <a:pPr lvl="5"/>
            <a:endParaRPr lang="en-GB" dirty="0"/>
          </a:p>
          <a:p>
            <a:pPr lvl="3"/>
            <a:r>
              <a:rPr lang="en-GB" dirty="0"/>
              <a:t>Of course, not all work is created equal</a:t>
            </a:r>
          </a:p>
          <a:p>
            <a:pPr lvl="4"/>
            <a:r>
              <a:rPr lang="en-GB" dirty="0"/>
              <a:t>10 years of making normal maps will not make you a fully capable artist.</a:t>
            </a:r>
          </a:p>
        </p:txBody>
      </p:sp>
      <p:sp>
        <p:nvSpPr>
          <p:cNvPr id="2" name="TextBox 1">
            <a:extLst>
              <a:ext uri="{FF2B5EF4-FFF2-40B4-BE49-F238E27FC236}">
                <a16:creationId xmlns:a16="http://schemas.microsoft.com/office/drawing/2014/main" id="{FAA37E72-CAFC-B642-8E3A-718A3A764D71}"/>
              </a:ext>
            </a:extLst>
          </p:cNvPr>
          <p:cNvSpPr txBox="1"/>
          <p:nvPr/>
        </p:nvSpPr>
        <p:spPr>
          <a:xfrm>
            <a:off x="395536" y="6550223"/>
            <a:ext cx="8565999" cy="307777"/>
          </a:xfrm>
          <a:prstGeom prst="rect">
            <a:avLst/>
          </a:prstGeom>
          <a:noFill/>
        </p:spPr>
        <p:txBody>
          <a:bodyPr wrap="none" rtlCol="0">
            <a:spAutoFit/>
          </a:bodyPr>
          <a:lstStyle/>
          <a:p>
            <a:r>
              <a:rPr lang="en-GB" sz="1400" dirty="0">
                <a:hlinkClick r:id="rId2"/>
              </a:rPr>
              <a:t>http://graphics8.nytimes.com/images/blogs/freakonomics/pdf/DeliberatePractice%28PsychologicalReview%29.pdf</a:t>
            </a:r>
            <a:endParaRPr lang="en-GB" sz="1400" dirty="0"/>
          </a:p>
        </p:txBody>
      </p:sp>
    </p:spTree>
    <p:extLst>
      <p:ext uri="{BB962C8B-B14F-4D97-AF65-F5344CB8AC3E}">
        <p14:creationId xmlns:p14="http://schemas.microsoft.com/office/powerpoint/2010/main" val="2599851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Gladwell’s 10,000 hours of deliberate practice</a:t>
            </a:r>
          </a:p>
          <a:p>
            <a:pPr lvl="3"/>
            <a:r>
              <a:rPr lang="en-GB" dirty="0"/>
              <a:t>Gladwell’s critics cite that you don’t need 10,000 hours to get good</a:t>
            </a:r>
          </a:p>
          <a:p>
            <a:pPr lvl="3"/>
            <a:r>
              <a:rPr lang="en-GB" dirty="0"/>
              <a:t>And you might never get good</a:t>
            </a:r>
          </a:p>
        </p:txBody>
      </p:sp>
      <p:sp>
        <p:nvSpPr>
          <p:cNvPr id="4" name="Rectangle 3">
            <a:extLst>
              <a:ext uri="{FF2B5EF4-FFF2-40B4-BE49-F238E27FC236}">
                <a16:creationId xmlns:a16="http://schemas.microsoft.com/office/drawing/2014/main" id="{6EFC7696-AA88-B842-AC67-22FB12E279FD}"/>
              </a:ext>
            </a:extLst>
          </p:cNvPr>
          <p:cNvSpPr/>
          <p:nvPr/>
        </p:nvSpPr>
        <p:spPr>
          <a:xfrm>
            <a:off x="179512" y="6536377"/>
            <a:ext cx="8784976" cy="276999"/>
          </a:xfrm>
          <a:prstGeom prst="rect">
            <a:avLst/>
          </a:prstGeom>
        </p:spPr>
        <p:txBody>
          <a:bodyPr wrap="square">
            <a:spAutoFit/>
          </a:bodyPr>
          <a:lstStyle/>
          <a:p>
            <a:pPr algn="ctr"/>
            <a:r>
              <a:rPr lang="en-GB" sz="1200" dirty="0">
                <a:hlinkClick r:id="rId2"/>
              </a:rPr>
              <a:t>https://www.fastcompany.com/3027564/scientists-debunk-the-myth-that-10000-hours-of-practice-makes-you-an-expert</a:t>
            </a:r>
            <a:endParaRPr lang="en-GB" sz="1200" dirty="0"/>
          </a:p>
        </p:txBody>
      </p:sp>
      <p:pic>
        <p:nvPicPr>
          <p:cNvPr id="6" name="Picture 5">
            <a:extLst>
              <a:ext uri="{FF2B5EF4-FFF2-40B4-BE49-F238E27FC236}">
                <a16:creationId xmlns:a16="http://schemas.microsoft.com/office/drawing/2014/main" id="{AAABD233-3245-7F4B-B658-2DC77498C35A}"/>
              </a:ext>
            </a:extLst>
          </p:cNvPr>
          <p:cNvPicPr>
            <a:picLocks noChangeAspect="1"/>
          </p:cNvPicPr>
          <p:nvPr/>
        </p:nvPicPr>
        <p:blipFill>
          <a:blip r:embed="rId3"/>
          <a:stretch>
            <a:fillRect/>
          </a:stretch>
        </p:blipFill>
        <p:spPr>
          <a:xfrm>
            <a:off x="1979712" y="3197951"/>
            <a:ext cx="5004048" cy="2502024"/>
          </a:xfrm>
          <a:prstGeom prst="rect">
            <a:avLst/>
          </a:prstGeom>
        </p:spPr>
      </p:pic>
      <p:sp>
        <p:nvSpPr>
          <p:cNvPr id="7" name="TextBox 6">
            <a:extLst>
              <a:ext uri="{FF2B5EF4-FFF2-40B4-BE49-F238E27FC236}">
                <a16:creationId xmlns:a16="http://schemas.microsoft.com/office/drawing/2014/main" id="{9C6EF853-5AA7-B647-A44D-1994B34E18C9}"/>
              </a:ext>
            </a:extLst>
          </p:cNvPr>
          <p:cNvSpPr txBox="1"/>
          <p:nvPr/>
        </p:nvSpPr>
        <p:spPr>
          <a:xfrm>
            <a:off x="3879777" y="5697518"/>
            <a:ext cx="1399870" cy="523220"/>
          </a:xfrm>
          <a:prstGeom prst="rect">
            <a:avLst/>
          </a:prstGeom>
          <a:noFill/>
        </p:spPr>
        <p:txBody>
          <a:bodyPr wrap="none" rtlCol="0">
            <a:spAutoFit/>
          </a:bodyPr>
          <a:lstStyle/>
          <a:p>
            <a:pPr algn="ctr"/>
            <a:r>
              <a:rPr lang="en-GB" sz="1400" dirty="0">
                <a:solidFill>
                  <a:schemeClr val="bg1"/>
                </a:solidFill>
              </a:rPr>
              <a:t>Average</a:t>
            </a:r>
          </a:p>
          <a:p>
            <a:pPr algn="ctr"/>
            <a:r>
              <a:rPr lang="en-GB" sz="1400" dirty="0">
                <a:solidFill>
                  <a:schemeClr val="bg1"/>
                </a:solidFill>
              </a:rPr>
              <a:t>About 10,000hrs</a:t>
            </a:r>
          </a:p>
        </p:txBody>
      </p:sp>
      <p:sp>
        <p:nvSpPr>
          <p:cNvPr id="8" name="TextBox 7">
            <a:extLst>
              <a:ext uri="{FF2B5EF4-FFF2-40B4-BE49-F238E27FC236}">
                <a16:creationId xmlns:a16="http://schemas.microsoft.com/office/drawing/2014/main" id="{B250E42A-CFA8-304D-8C88-76A8A4733FE3}"/>
              </a:ext>
            </a:extLst>
          </p:cNvPr>
          <p:cNvSpPr txBox="1"/>
          <p:nvPr/>
        </p:nvSpPr>
        <p:spPr>
          <a:xfrm>
            <a:off x="5148064" y="5702680"/>
            <a:ext cx="1230658" cy="710964"/>
          </a:xfrm>
          <a:prstGeom prst="rect">
            <a:avLst/>
          </a:prstGeom>
          <a:noFill/>
        </p:spPr>
        <p:txBody>
          <a:bodyPr wrap="none" rtlCol="0">
            <a:noAutofit/>
          </a:bodyPr>
          <a:lstStyle/>
          <a:p>
            <a:pPr algn="ctr"/>
            <a:r>
              <a:rPr lang="en-GB" sz="1400" dirty="0" err="1">
                <a:solidFill>
                  <a:schemeClr val="bg1"/>
                </a:solidFill>
              </a:rPr>
              <a:t>v.Good</a:t>
            </a:r>
            <a:endParaRPr lang="en-GB" sz="1400" dirty="0">
              <a:solidFill>
                <a:schemeClr val="bg1"/>
              </a:solidFill>
            </a:endParaRPr>
          </a:p>
          <a:p>
            <a:pPr algn="ctr"/>
            <a:r>
              <a:rPr lang="en-GB" sz="1400" dirty="0">
                <a:solidFill>
                  <a:schemeClr val="bg1"/>
                </a:solidFill>
              </a:rPr>
              <a:t>&lt;10,000hrs</a:t>
            </a:r>
          </a:p>
        </p:txBody>
      </p:sp>
      <p:sp>
        <p:nvSpPr>
          <p:cNvPr id="9" name="TextBox 8">
            <a:extLst>
              <a:ext uri="{FF2B5EF4-FFF2-40B4-BE49-F238E27FC236}">
                <a16:creationId xmlns:a16="http://schemas.microsoft.com/office/drawing/2014/main" id="{DEBAD95E-D4CA-5D43-8F1B-932CC9708FFE}"/>
              </a:ext>
            </a:extLst>
          </p:cNvPr>
          <p:cNvSpPr txBox="1"/>
          <p:nvPr/>
        </p:nvSpPr>
        <p:spPr>
          <a:xfrm>
            <a:off x="2851197" y="5723964"/>
            <a:ext cx="1000723" cy="523220"/>
          </a:xfrm>
          <a:prstGeom prst="rect">
            <a:avLst/>
          </a:prstGeom>
          <a:noFill/>
        </p:spPr>
        <p:txBody>
          <a:bodyPr wrap="none" rtlCol="0">
            <a:spAutoFit/>
          </a:bodyPr>
          <a:lstStyle/>
          <a:p>
            <a:pPr algn="ctr"/>
            <a:r>
              <a:rPr lang="en-GB" sz="1400" dirty="0" err="1">
                <a:solidFill>
                  <a:schemeClr val="bg1"/>
                </a:solidFill>
              </a:rPr>
              <a:t>v.Bad</a:t>
            </a:r>
            <a:endParaRPr lang="en-GB" sz="1400" dirty="0">
              <a:solidFill>
                <a:schemeClr val="bg1"/>
              </a:solidFill>
            </a:endParaRPr>
          </a:p>
          <a:p>
            <a:pPr algn="ctr"/>
            <a:r>
              <a:rPr lang="en-GB" sz="1400" dirty="0">
                <a:solidFill>
                  <a:schemeClr val="bg1"/>
                </a:solidFill>
              </a:rPr>
              <a:t>&gt;10,000hrs</a:t>
            </a:r>
          </a:p>
        </p:txBody>
      </p:sp>
    </p:spTree>
    <p:extLst>
      <p:ext uri="{BB962C8B-B14F-4D97-AF65-F5344CB8AC3E}">
        <p14:creationId xmlns:p14="http://schemas.microsoft.com/office/powerpoint/2010/main" val="35947413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Here’s my take:</a:t>
            </a:r>
          </a:p>
          <a:p>
            <a:pPr lvl="2"/>
            <a:r>
              <a:rPr lang="en-GB" dirty="0"/>
              <a:t>Gladwell’s 10,000 hours of deliberate practice</a:t>
            </a:r>
          </a:p>
          <a:p>
            <a:pPr lvl="3"/>
            <a:r>
              <a:rPr lang="en-GB" dirty="0"/>
              <a:t>Gladwell’s critics cite that you don’t need 10,000 hours to get good</a:t>
            </a:r>
          </a:p>
          <a:p>
            <a:pPr lvl="3"/>
            <a:r>
              <a:rPr lang="en-GB" dirty="0"/>
              <a:t>And you might never get good</a:t>
            </a:r>
          </a:p>
          <a:p>
            <a:pPr lvl="4"/>
            <a:r>
              <a:rPr lang="en-GB" dirty="0"/>
              <a:t>Though you have all got this far, so you are doing something right</a:t>
            </a:r>
          </a:p>
        </p:txBody>
      </p:sp>
      <p:pic>
        <p:nvPicPr>
          <p:cNvPr id="2" name="Picture 1">
            <a:extLst>
              <a:ext uri="{FF2B5EF4-FFF2-40B4-BE49-F238E27FC236}">
                <a16:creationId xmlns:a16="http://schemas.microsoft.com/office/drawing/2014/main" id="{FCEEF129-3AF8-134A-AA5F-2776C273A053}"/>
              </a:ext>
            </a:extLst>
          </p:cNvPr>
          <p:cNvPicPr>
            <a:picLocks noChangeAspect="1"/>
          </p:cNvPicPr>
          <p:nvPr/>
        </p:nvPicPr>
        <p:blipFill>
          <a:blip r:embed="rId2"/>
          <a:stretch>
            <a:fillRect/>
          </a:stretch>
        </p:blipFill>
        <p:spPr>
          <a:xfrm>
            <a:off x="1043608" y="4293096"/>
            <a:ext cx="6904009" cy="2304256"/>
          </a:xfrm>
          <a:prstGeom prst="rect">
            <a:avLst/>
          </a:prstGeom>
        </p:spPr>
      </p:pic>
    </p:spTree>
    <p:extLst>
      <p:ext uri="{BB962C8B-B14F-4D97-AF65-F5344CB8AC3E}">
        <p14:creationId xmlns:p14="http://schemas.microsoft.com/office/powerpoint/2010/main" val="4109708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dirty="0"/>
          </a:p>
          <a:p>
            <a:endParaRPr lang="en-GB" dirty="0"/>
          </a:p>
          <a:p>
            <a:endParaRPr lang="en-GB" dirty="0"/>
          </a:p>
          <a:p>
            <a:endParaRPr lang="en-GB" dirty="0"/>
          </a:p>
          <a:p>
            <a:endParaRPr lang="en-GB" dirty="0"/>
          </a:p>
          <a:p>
            <a:r>
              <a:rPr lang="en-GB" dirty="0"/>
              <a:t>Portfolios: what makes a good portfolio?</a:t>
            </a:r>
          </a:p>
        </p:txBody>
      </p:sp>
    </p:spTree>
    <p:extLst>
      <p:ext uri="{BB962C8B-B14F-4D97-AF65-F5344CB8AC3E}">
        <p14:creationId xmlns:p14="http://schemas.microsoft.com/office/powerpoint/2010/main" val="33965517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There’s no one true definition of this, we want to look for some aspects and features</a:t>
            </a:r>
          </a:p>
        </p:txBody>
      </p:sp>
    </p:spTree>
    <p:extLst>
      <p:ext uri="{BB962C8B-B14F-4D97-AF65-F5344CB8AC3E}">
        <p14:creationId xmlns:p14="http://schemas.microsoft.com/office/powerpoint/2010/main" val="40809744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293FEA0-A31E-0743-87A8-0D17BC72D355}"/>
              </a:ext>
            </a:extLst>
          </p:cNvPr>
          <p:cNvSpPr>
            <a:spLocks noGrp="1"/>
          </p:cNvSpPr>
          <p:nvPr>
            <p:ph idx="1"/>
          </p:nvPr>
        </p:nvSpPr>
        <p:spPr/>
        <p:txBody>
          <a:bodyPr/>
          <a:lstStyle/>
          <a:p>
            <a:endParaRPr lang="en-US"/>
          </a:p>
        </p:txBody>
      </p:sp>
      <p:pic>
        <p:nvPicPr>
          <p:cNvPr id="5" name="Picture 9" descr="A close up of a logo&#10;&#10;Description generated with very high confidence">
            <a:extLst>
              <a:ext uri="{FF2B5EF4-FFF2-40B4-BE49-F238E27FC236}">
                <a16:creationId xmlns:a16="http://schemas.microsoft.com/office/drawing/2014/main" id="{3BF301C2-8F0D-1047-9D6C-332F61B0D11C}"/>
              </a:ext>
            </a:extLst>
          </p:cNvPr>
          <p:cNvPicPr>
            <a:picLocks noChangeAspect="1"/>
          </p:cNvPicPr>
          <p:nvPr/>
        </p:nvPicPr>
        <p:blipFill>
          <a:blip r:embed="rId2"/>
          <a:stretch>
            <a:fillRect/>
          </a:stretch>
        </p:blipFill>
        <p:spPr>
          <a:xfrm>
            <a:off x="457200" y="1700808"/>
            <a:ext cx="8406635" cy="3896597"/>
          </a:xfrm>
          <a:prstGeom prst="rect">
            <a:avLst/>
          </a:prstGeom>
        </p:spPr>
      </p:pic>
    </p:spTree>
    <p:extLst>
      <p:ext uri="{BB962C8B-B14F-4D97-AF65-F5344CB8AC3E}">
        <p14:creationId xmlns:p14="http://schemas.microsoft.com/office/powerpoint/2010/main" val="3851362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There’s no one true definition of this, we want to look for some aspects and features</a:t>
            </a:r>
          </a:p>
        </p:txBody>
      </p:sp>
      <p:pic>
        <p:nvPicPr>
          <p:cNvPr id="4" name="Picture 3">
            <a:extLst>
              <a:ext uri="{FF2B5EF4-FFF2-40B4-BE49-F238E27FC236}">
                <a16:creationId xmlns:a16="http://schemas.microsoft.com/office/drawing/2014/main" id="{8CA3463E-302C-1A46-90A7-63506A4EDF0D}"/>
              </a:ext>
            </a:extLst>
          </p:cNvPr>
          <p:cNvPicPr>
            <a:picLocks noChangeAspect="1"/>
          </p:cNvPicPr>
          <p:nvPr/>
        </p:nvPicPr>
        <p:blipFill>
          <a:blip r:embed="rId2"/>
          <a:stretch>
            <a:fillRect/>
          </a:stretch>
        </p:blipFill>
        <p:spPr>
          <a:xfrm>
            <a:off x="827584" y="3284984"/>
            <a:ext cx="2997200" cy="2451100"/>
          </a:xfrm>
          <a:prstGeom prst="rect">
            <a:avLst/>
          </a:prstGeom>
        </p:spPr>
      </p:pic>
      <p:pic>
        <p:nvPicPr>
          <p:cNvPr id="2" name="Picture 1">
            <a:extLst>
              <a:ext uri="{FF2B5EF4-FFF2-40B4-BE49-F238E27FC236}">
                <a16:creationId xmlns:a16="http://schemas.microsoft.com/office/drawing/2014/main" id="{804ACD38-687C-0A48-ABD3-26CC7D6D60A6}"/>
              </a:ext>
            </a:extLst>
          </p:cNvPr>
          <p:cNvPicPr>
            <a:picLocks noChangeAspect="1"/>
          </p:cNvPicPr>
          <p:nvPr/>
        </p:nvPicPr>
        <p:blipFill>
          <a:blip r:embed="rId3"/>
          <a:stretch>
            <a:fillRect/>
          </a:stretch>
        </p:blipFill>
        <p:spPr>
          <a:xfrm>
            <a:off x="5364088" y="3068960"/>
            <a:ext cx="1873095" cy="2996952"/>
          </a:xfrm>
          <a:prstGeom prst="rect">
            <a:avLst/>
          </a:prstGeom>
        </p:spPr>
      </p:pic>
    </p:spTree>
    <p:extLst>
      <p:ext uri="{BB962C8B-B14F-4D97-AF65-F5344CB8AC3E}">
        <p14:creationId xmlns:p14="http://schemas.microsoft.com/office/powerpoint/2010/main" val="333240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From a recruiter’s position</a:t>
            </a:r>
          </a:p>
          <a:p>
            <a:pPr lvl="2"/>
            <a:r>
              <a:rPr lang="en-GB" dirty="0"/>
              <a:t>See what candidates have done</a:t>
            </a:r>
          </a:p>
          <a:p>
            <a:pPr lvl="2"/>
            <a:r>
              <a:rPr lang="en-GB" dirty="0"/>
              <a:t>See what their interests are</a:t>
            </a:r>
          </a:p>
          <a:p>
            <a:pPr lvl="2"/>
            <a:r>
              <a:rPr lang="en-GB" dirty="0"/>
              <a:t>See how they organise and present their work</a:t>
            </a:r>
          </a:p>
          <a:p>
            <a:pPr lvl="2"/>
            <a:endParaRPr lang="en-GB" dirty="0"/>
          </a:p>
          <a:p>
            <a:pPr lvl="1"/>
            <a:r>
              <a:rPr lang="en-GB" dirty="0"/>
              <a:t>Often,</a:t>
            </a:r>
          </a:p>
          <a:p>
            <a:pPr lvl="2"/>
            <a:r>
              <a:rPr lang="en-GB" dirty="0"/>
              <a:t>Portfolios will decline as developers become more experienced</a:t>
            </a:r>
          </a:p>
          <a:p>
            <a:pPr lvl="3"/>
            <a:r>
              <a:rPr lang="en-GB" dirty="0"/>
              <a:t>Products show better what you have done</a:t>
            </a:r>
          </a:p>
          <a:p>
            <a:pPr lvl="3"/>
            <a:r>
              <a:rPr lang="en-GB" dirty="0"/>
              <a:t>NDAs make it difficult to talk about what you’ve done</a:t>
            </a:r>
          </a:p>
        </p:txBody>
      </p:sp>
    </p:spTree>
    <p:extLst>
      <p:ext uri="{BB962C8B-B14F-4D97-AF65-F5344CB8AC3E}">
        <p14:creationId xmlns:p14="http://schemas.microsoft.com/office/powerpoint/2010/main" val="27199345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p:txBody>
      </p:sp>
      <p:sp>
        <p:nvSpPr>
          <p:cNvPr id="2" name="Rectangle 1">
            <a:extLst>
              <a:ext uri="{FF2B5EF4-FFF2-40B4-BE49-F238E27FC236}">
                <a16:creationId xmlns:a16="http://schemas.microsoft.com/office/drawing/2014/main" id="{0C18F3A9-F16B-2D47-9242-22DD80C18423}"/>
              </a:ext>
            </a:extLst>
          </p:cNvPr>
          <p:cNvSpPr/>
          <p:nvPr/>
        </p:nvSpPr>
        <p:spPr>
          <a:xfrm>
            <a:off x="1736812" y="6124654"/>
            <a:ext cx="5670376" cy="369332"/>
          </a:xfrm>
          <a:prstGeom prst="rect">
            <a:avLst/>
          </a:prstGeom>
        </p:spPr>
        <p:txBody>
          <a:bodyPr wrap="square">
            <a:spAutoFit/>
          </a:bodyPr>
          <a:lstStyle/>
          <a:p>
            <a:pPr algn="ctr"/>
            <a:r>
              <a:rPr lang="en-GB" dirty="0">
                <a:hlinkClick r:id="rId2"/>
              </a:rPr>
              <a:t>https://www.youtube.com/watch?v=0j9MSWTtmE0</a:t>
            </a:r>
            <a:endParaRPr lang="en-GB" dirty="0"/>
          </a:p>
        </p:txBody>
      </p:sp>
      <p:pic>
        <p:nvPicPr>
          <p:cNvPr id="5" name="Picture 4">
            <a:extLst>
              <a:ext uri="{FF2B5EF4-FFF2-40B4-BE49-F238E27FC236}">
                <a16:creationId xmlns:a16="http://schemas.microsoft.com/office/drawing/2014/main" id="{BFB81D3F-FCED-CF49-B882-C498A24513EB}"/>
              </a:ext>
            </a:extLst>
          </p:cNvPr>
          <p:cNvPicPr>
            <a:picLocks noChangeAspect="1"/>
          </p:cNvPicPr>
          <p:nvPr/>
        </p:nvPicPr>
        <p:blipFill>
          <a:blip r:embed="rId3"/>
          <a:stretch>
            <a:fillRect/>
          </a:stretch>
        </p:blipFill>
        <p:spPr>
          <a:xfrm>
            <a:off x="88900" y="1356072"/>
            <a:ext cx="8966200" cy="4521200"/>
          </a:xfrm>
          <a:prstGeom prst="rect">
            <a:avLst/>
          </a:prstGeom>
        </p:spPr>
      </p:pic>
    </p:spTree>
    <p:extLst>
      <p:ext uri="{BB962C8B-B14F-4D97-AF65-F5344CB8AC3E}">
        <p14:creationId xmlns:p14="http://schemas.microsoft.com/office/powerpoint/2010/main" val="27783276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From a recruiter’s position</a:t>
            </a:r>
          </a:p>
          <a:p>
            <a:pPr lvl="2"/>
            <a:r>
              <a:rPr lang="en-GB" dirty="0"/>
              <a:t>See what candidates have done</a:t>
            </a:r>
          </a:p>
          <a:p>
            <a:pPr lvl="3"/>
            <a:r>
              <a:rPr lang="en-GB" dirty="0"/>
              <a:t>Game development is generally team-based</a:t>
            </a:r>
          </a:p>
          <a:p>
            <a:pPr lvl="3"/>
            <a:r>
              <a:rPr lang="en-GB" dirty="0"/>
              <a:t>We want to have something to talk to you about your experiences of working in groups</a:t>
            </a:r>
          </a:p>
          <a:p>
            <a:pPr lvl="4"/>
            <a:r>
              <a:rPr lang="en-GB" dirty="0"/>
              <a:t>We expect academic team projects to be a dumpster fire</a:t>
            </a:r>
          </a:p>
          <a:p>
            <a:pPr lvl="4"/>
            <a:r>
              <a:rPr lang="en-GB" dirty="0"/>
              <a:t>Good to find out how you cope with those issues</a:t>
            </a:r>
          </a:p>
          <a:p>
            <a:pPr lvl="2"/>
            <a:endParaRPr lang="en-GB" dirty="0"/>
          </a:p>
        </p:txBody>
      </p:sp>
    </p:spTree>
    <p:extLst>
      <p:ext uri="{BB962C8B-B14F-4D97-AF65-F5344CB8AC3E}">
        <p14:creationId xmlns:p14="http://schemas.microsoft.com/office/powerpoint/2010/main" val="27453308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fontScale="85000" lnSpcReduction="20000"/>
          </a:bodyPr>
          <a:lstStyle/>
          <a:p>
            <a:r>
              <a:rPr lang="en-GB" dirty="0"/>
              <a:t>Portfolios: what makes a good portfolio?</a:t>
            </a:r>
          </a:p>
          <a:p>
            <a:endParaRPr lang="en-GB" dirty="0"/>
          </a:p>
          <a:p>
            <a:pPr lvl="1"/>
            <a:r>
              <a:rPr lang="en-GB" dirty="0"/>
              <a:t>From a recruiter’s position</a:t>
            </a:r>
          </a:p>
          <a:p>
            <a:pPr lvl="2"/>
            <a:r>
              <a:rPr lang="en-GB" dirty="0"/>
              <a:t>See what their interests are</a:t>
            </a:r>
          </a:p>
          <a:p>
            <a:pPr lvl="3"/>
            <a:r>
              <a:rPr lang="en-GB" dirty="0"/>
              <a:t>Often your ‘nerdy’ interests may be extremely useful for a company</a:t>
            </a:r>
          </a:p>
          <a:p>
            <a:pPr lvl="4"/>
            <a:r>
              <a:rPr lang="en-US" dirty="0" err="1"/>
              <a:t>Trainspotter</a:t>
            </a:r>
            <a:r>
              <a:rPr lang="en-US" dirty="0"/>
              <a:t> -&gt; </a:t>
            </a:r>
            <a:r>
              <a:rPr lang="en-US" dirty="0" err="1"/>
              <a:t>dovertail</a:t>
            </a:r>
            <a:r>
              <a:rPr lang="en-US" dirty="0"/>
              <a:t> games (</a:t>
            </a:r>
            <a:r>
              <a:rPr lang="en-GB" u="sng" dirty="0">
                <a:hlinkClick r:id="rId2"/>
              </a:rPr>
              <a:t>https://dovetailgames.com/</a:t>
            </a:r>
            <a:r>
              <a:rPr lang="en-GB" u="sng" dirty="0"/>
              <a:t>)</a:t>
            </a:r>
            <a:endParaRPr lang="en-GB" dirty="0"/>
          </a:p>
          <a:p>
            <a:pPr lvl="4"/>
            <a:r>
              <a:rPr lang="en-US" dirty="0"/>
              <a:t>Footie stat nerds -&gt; </a:t>
            </a:r>
            <a:r>
              <a:rPr lang="en-US" dirty="0" err="1"/>
              <a:t>champman</a:t>
            </a:r>
            <a:r>
              <a:rPr lang="en-US" dirty="0"/>
              <a:t> games</a:t>
            </a:r>
            <a:endParaRPr lang="en-GB" dirty="0"/>
          </a:p>
          <a:p>
            <a:pPr lvl="4"/>
            <a:r>
              <a:rPr lang="en-US" dirty="0"/>
              <a:t>Footie nerds -&gt; all the football games</a:t>
            </a:r>
            <a:endParaRPr lang="en-GB" dirty="0"/>
          </a:p>
          <a:p>
            <a:pPr lvl="4"/>
            <a:r>
              <a:rPr lang="en-US" dirty="0"/>
              <a:t>Fishing nerds -&gt; all the fishing games</a:t>
            </a:r>
            <a:endParaRPr lang="en-GB" dirty="0"/>
          </a:p>
          <a:p>
            <a:pPr lvl="4"/>
            <a:r>
              <a:rPr lang="en-US" dirty="0"/>
              <a:t>Farm nerds -&gt; all the farming FPS games</a:t>
            </a:r>
            <a:endParaRPr lang="en-GB" dirty="0"/>
          </a:p>
          <a:p>
            <a:pPr lvl="4"/>
            <a:r>
              <a:rPr lang="en-US" dirty="0"/>
              <a:t>Car nerds -&gt; all the car racing games</a:t>
            </a:r>
          </a:p>
          <a:p>
            <a:pPr lvl="4"/>
            <a:r>
              <a:rPr lang="en-US" dirty="0"/>
              <a:t>Gun / Tank / Plane / Ship nerds -&gt; World of Tanks </a:t>
            </a:r>
            <a:r>
              <a:rPr lang="en-US" dirty="0" err="1"/>
              <a:t>etc</a:t>
            </a:r>
            <a:endParaRPr lang="en-GB" dirty="0"/>
          </a:p>
          <a:p>
            <a:pPr lvl="4"/>
            <a:r>
              <a:rPr lang="en-US" dirty="0"/>
              <a:t>D&amp;D nerds -&gt; So many games and studios you would not believe</a:t>
            </a:r>
            <a:endParaRPr lang="en-GB" dirty="0"/>
          </a:p>
          <a:p>
            <a:pPr lvl="4"/>
            <a:r>
              <a:rPr lang="en-US" dirty="0" err="1"/>
              <a:t>Distopian</a:t>
            </a:r>
            <a:r>
              <a:rPr lang="en-US" dirty="0"/>
              <a:t> nightmares -&gt; Lucas Pope</a:t>
            </a:r>
            <a:endParaRPr lang="en-GB" dirty="0"/>
          </a:p>
          <a:p>
            <a:pPr lvl="5"/>
            <a:r>
              <a:rPr lang="en-GB" u="sng" dirty="0">
                <a:hlinkClick r:id="rId3"/>
              </a:rPr>
              <a:t>https://scarfolk.blogspot.com/</a:t>
            </a:r>
            <a:r>
              <a:rPr lang="en-GB" u="sng" dirty="0"/>
              <a:t> </a:t>
            </a:r>
            <a:r>
              <a:rPr lang="en-US" dirty="0"/>
              <a:t>-&gt; Richard Littler</a:t>
            </a:r>
            <a:endParaRPr lang="en-GB" dirty="0"/>
          </a:p>
          <a:p>
            <a:pPr lvl="4"/>
            <a:r>
              <a:rPr lang="en-US" dirty="0"/>
              <a:t>Dynamic comic books -&gt; Telltale games</a:t>
            </a:r>
            <a:endParaRPr lang="en-GB" dirty="0"/>
          </a:p>
          <a:p>
            <a:pPr lvl="4"/>
            <a:r>
              <a:rPr lang="en-US" dirty="0"/>
              <a:t>Politics -&gt; Democracy </a:t>
            </a:r>
            <a:r>
              <a:rPr lang="en-US" u="sng" dirty="0">
                <a:hlinkClick r:id="rId4"/>
              </a:rPr>
              <a:t>www.cliffski.com</a:t>
            </a:r>
            <a:endParaRPr lang="en-US" u="sng" dirty="0"/>
          </a:p>
          <a:p>
            <a:pPr lvl="4"/>
            <a:r>
              <a:rPr lang="en-GB" dirty="0"/>
              <a:t>Interior design, city modelling etc</a:t>
            </a:r>
          </a:p>
          <a:p>
            <a:pPr lvl="3"/>
            <a:r>
              <a:rPr lang="en-US" dirty="0"/>
              <a:t>Cultural fit</a:t>
            </a:r>
            <a:endParaRPr lang="en-GB" dirty="0"/>
          </a:p>
          <a:p>
            <a:pPr lvl="4"/>
            <a:r>
              <a:rPr lang="en-US" dirty="0"/>
              <a:t>Cosplay may be a highly desirable skill to have for a particular employer</a:t>
            </a:r>
            <a:endParaRPr lang="en-GB" dirty="0"/>
          </a:p>
          <a:p>
            <a:pPr lvl="4"/>
            <a:endParaRPr lang="en-GB" dirty="0"/>
          </a:p>
          <a:p>
            <a:pPr lvl="2"/>
            <a:endParaRPr lang="en-GB" dirty="0"/>
          </a:p>
        </p:txBody>
      </p:sp>
      <p:sp>
        <p:nvSpPr>
          <p:cNvPr id="2" name="Rectangle 1">
            <a:extLst>
              <a:ext uri="{FF2B5EF4-FFF2-40B4-BE49-F238E27FC236}">
                <a16:creationId xmlns:a16="http://schemas.microsoft.com/office/drawing/2014/main" id="{16FD1135-1F86-9E41-889E-B605E3A63A2B}"/>
              </a:ext>
            </a:extLst>
          </p:cNvPr>
          <p:cNvSpPr/>
          <p:nvPr/>
        </p:nvSpPr>
        <p:spPr>
          <a:xfrm>
            <a:off x="0" y="6516052"/>
            <a:ext cx="9194435" cy="338554"/>
          </a:xfrm>
          <a:prstGeom prst="rect">
            <a:avLst/>
          </a:prstGeom>
        </p:spPr>
        <p:txBody>
          <a:bodyPr wrap="square">
            <a:spAutoFit/>
          </a:bodyPr>
          <a:lstStyle/>
          <a:p>
            <a:pPr algn="ctr"/>
            <a:r>
              <a:rPr lang="en-US" sz="1600" dirty="0">
                <a:solidFill>
                  <a:schemeClr val="bg1"/>
                </a:solidFill>
              </a:rPr>
              <a:t>This is a non-exhaustive list of nerdy activities, other nerdy activities are available</a:t>
            </a:r>
            <a:endParaRPr lang="en-GB" sz="1600" dirty="0">
              <a:solidFill>
                <a:schemeClr val="bg1"/>
              </a:solidFill>
            </a:endParaRPr>
          </a:p>
        </p:txBody>
      </p:sp>
    </p:spTree>
    <p:extLst>
      <p:ext uri="{BB962C8B-B14F-4D97-AF65-F5344CB8AC3E}">
        <p14:creationId xmlns:p14="http://schemas.microsoft.com/office/powerpoint/2010/main" val="20190256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From a recruiter’s position</a:t>
            </a:r>
          </a:p>
          <a:p>
            <a:pPr lvl="2"/>
            <a:r>
              <a:rPr lang="en-GB" dirty="0"/>
              <a:t>See how they organise and present their work</a:t>
            </a:r>
          </a:p>
          <a:p>
            <a:pPr lvl="3"/>
            <a:r>
              <a:rPr lang="en-GB" dirty="0"/>
              <a:t>Visual language (particularly for artists / designers)</a:t>
            </a:r>
          </a:p>
          <a:p>
            <a:pPr lvl="3"/>
            <a:endParaRPr lang="en-GB" dirty="0"/>
          </a:p>
          <a:p>
            <a:pPr lvl="3"/>
            <a:r>
              <a:rPr lang="en-GB" dirty="0"/>
              <a:t>Approach to writing (clarity, grammar, spelling etc)</a:t>
            </a:r>
          </a:p>
          <a:p>
            <a:pPr lvl="4"/>
            <a:r>
              <a:rPr lang="en-GB" dirty="0"/>
              <a:t>Can you get ideas (complex or otherwise) across to other people?</a:t>
            </a:r>
          </a:p>
          <a:p>
            <a:pPr lvl="4"/>
            <a:endParaRPr lang="en-GB" dirty="0"/>
          </a:p>
          <a:p>
            <a:pPr lvl="4"/>
            <a:r>
              <a:rPr lang="en-GB" dirty="0"/>
              <a:t>Not just for writers, but for anyone that could end up writing in some manner:</a:t>
            </a:r>
          </a:p>
          <a:p>
            <a:pPr lvl="5"/>
            <a:r>
              <a:rPr lang="en-GB" dirty="0"/>
              <a:t>Technical writers, evangelists, support, QA etc </a:t>
            </a:r>
          </a:p>
        </p:txBody>
      </p:sp>
    </p:spTree>
    <p:extLst>
      <p:ext uri="{BB962C8B-B14F-4D97-AF65-F5344CB8AC3E}">
        <p14:creationId xmlns:p14="http://schemas.microsoft.com/office/powerpoint/2010/main" val="26630799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From a recruiter’s position</a:t>
            </a:r>
          </a:p>
          <a:p>
            <a:pPr lvl="2"/>
            <a:r>
              <a:rPr lang="en-GB" dirty="0"/>
              <a:t>Use as a broad cut for candidates</a:t>
            </a:r>
          </a:p>
          <a:p>
            <a:pPr lvl="3"/>
            <a:r>
              <a:rPr lang="en-GB" dirty="0"/>
              <a:t>Is there some alignment between what a candidate is showing and what we are looking for?</a:t>
            </a:r>
          </a:p>
          <a:p>
            <a:pPr lvl="3"/>
            <a:endParaRPr lang="en-GB" dirty="0"/>
          </a:p>
          <a:p>
            <a:pPr lvl="2"/>
            <a:r>
              <a:rPr lang="en-GB" dirty="0"/>
              <a:t>Use to drive interview questions</a:t>
            </a:r>
          </a:p>
          <a:p>
            <a:pPr lvl="3"/>
            <a:r>
              <a:rPr lang="en-GB" dirty="0"/>
              <a:t>Talk about what the candidate has done</a:t>
            </a:r>
          </a:p>
          <a:p>
            <a:pPr lvl="4"/>
            <a:r>
              <a:rPr lang="en-GB" dirty="0"/>
              <a:t>Really good way to get them talking about things they are enthusiastic about</a:t>
            </a:r>
          </a:p>
          <a:p>
            <a:pPr lvl="2"/>
            <a:endParaRPr lang="en-GB" dirty="0"/>
          </a:p>
        </p:txBody>
      </p:sp>
    </p:spTree>
    <p:extLst>
      <p:ext uri="{BB962C8B-B14F-4D97-AF65-F5344CB8AC3E}">
        <p14:creationId xmlns:p14="http://schemas.microsoft.com/office/powerpoint/2010/main" val="10642878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‘The best portfolios show pride, tell a story &amp; illustrate a process’</a:t>
            </a:r>
          </a:p>
          <a:p>
            <a:pPr lvl="2"/>
            <a:r>
              <a:rPr lang="en-GB" dirty="0"/>
              <a:t>A portfolio isn’t just a collection of work</a:t>
            </a:r>
          </a:p>
          <a:p>
            <a:pPr lvl="3"/>
            <a:r>
              <a:rPr lang="en-GB" dirty="0"/>
              <a:t>That’s a slideshow</a:t>
            </a:r>
          </a:p>
          <a:p>
            <a:pPr lvl="2"/>
            <a:r>
              <a:rPr lang="en-GB" dirty="0"/>
              <a:t>You need to curate what you are going to present</a:t>
            </a:r>
          </a:p>
          <a:p>
            <a:pPr lvl="3"/>
            <a:r>
              <a:rPr lang="en-GB" dirty="0"/>
              <a:t>Choose work that you are proud of</a:t>
            </a:r>
          </a:p>
          <a:p>
            <a:pPr lvl="3"/>
            <a:r>
              <a:rPr lang="en-GB" dirty="0"/>
              <a:t>Choose work that means something</a:t>
            </a:r>
          </a:p>
          <a:p>
            <a:pPr lvl="4"/>
            <a:r>
              <a:rPr lang="en-GB" dirty="0"/>
              <a:t>If you want to do X, then look for work that demonstrates X</a:t>
            </a:r>
          </a:p>
        </p:txBody>
      </p:sp>
    </p:spTree>
    <p:extLst>
      <p:ext uri="{BB962C8B-B14F-4D97-AF65-F5344CB8AC3E}">
        <p14:creationId xmlns:p14="http://schemas.microsoft.com/office/powerpoint/2010/main" val="3687376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‘The best portfolios show pride, tell a story &amp; illustrate a process’</a:t>
            </a:r>
          </a:p>
          <a:p>
            <a:pPr lvl="2"/>
            <a:r>
              <a:rPr lang="en-GB" dirty="0"/>
              <a:t>Tell a story</a:t>
            </a:r>
          </a:p>
          <a:p>
            <a:pPr lvl="3"/>
            <a:r>
              <a:rPr lang="en-GB" dirty="0"/>
              <a:t>Curation is often about telling stories that are not verbal</a:t>
            </a:r>
          </a:p>
          <a:p>
            <a:pPr lvl="3"/>
            <a:r>
              <a:rPr lang="en-GB" dirty="0"/>
              <a:t>Maybe you want to show how you have developed your craft over the three years of the course</a:t>
            </a:r>
          </a:p>
          <a:p>
            <a:pPr lvl="4"/>
            <a:r>
              <a:rPr lang="en-GB" dirty="0" err="1"/>
              <a:t>Pheobe’s</a:t>
            </a:r>
            <a:r>
              <a:rPr lang="en-GB" dirty="0"/>
              <a:t> advice: don’t do this in your </a:t>
            </a:r>
            <a:r>
              <a:rPr lang="en-GB" dirty="0" err="1"/>
              <a:t>Artstation</a:t>
            </a:r>
            <a:r>
              <a:rPr lang="en-GB" dirty="0"/>
              <a:t> portfolio!</a:t>
            </a:r>
          </a:p>
          <a:p>
            <a:pPr lvl="3"/>
            <a:r>
              <a:rPr lang="en-GB" dirty="0"/>
              <a:t>Maybe you want to show how you’ve managed to make better games over that time</a:t>
            </a:r>
          </a:p>
          <a:p>
            <a:pPr lvl="3"/>
            <a:r>
              <a:rPr lang="en-GB" dirty="0"/>
              <a:t>Maybe you want to show how your interests have changed over that time</a:t>
            </a:r>
          </a:p>
        </p:txBody>
      </p:sp>
    </p:spTree>
    <p:extLst>
      <p:ext uri="{BB962C8B-B14F-4D97-AF65-F5344CB8AC3E}">
        <p14:creationId xmlns:p14="http://schemas.microsoft.com/office/powerpoint/2010/main" val="16988088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‘The best portfolios show pride, tell a story &amp; illustrate a process’</a:t>
            </a:r>
          </a:p>
          <a:p>
            <a:pPr lvl="2"/>
            <a:r>
              <a:rPr lang="en-GB" dirty="0"/>
              <a:t>Illustrate a process</a:t>
            </a:r>
          </a:p>
          <a:p>
            <a:pPr lvl="3"/>
            <a:r>
              <a:rPr lang="en-GB" dirty="0"/>
              <a:t>How do you ‘do’ work</a:t>
            </a:r>
          </a:p>
          <a:p>
            <a:pPr lvl="3"/>
            <a:r>
              <a:rPr lang="en-GB" dirty="0"/>
              <a:t>Show the lifespan of a project, from ideation to </a:t>
            </a:r>
            <a:r>
              <a:rPr lang="en-GB" dirty="0" err="1"/>
              <a:t>blockout</a:t>
            </a:r>
            <a:r>
              <a:rPr lang="en-GB" dirty="0"/>
              <a:t>, from </a:t>
            </a:r>
            <a:r>
              <a:rPr lang="en-GB" dirty="0" err="1"/>
              <a:t>blockout</a:t>
            </a:r>
            <a:r>
              <a:rPr lang="en-GB" dirty="0"/>
              <a:t> to refinement and refinement to polish</a:t>
            </a:r>
          </a:p>
          <a:p>
            <a:pPr lvl="3"/>
            <a:r>
              <a:rPr lang="en-GB" dirty="0"/>
              <a:t>How do you spot and address defects</a:t>
            </a:r>
          </a:p>
          <a:p>
            <a:pPr lvl="3"/>
            <a:endParaRPr lang="en-GB" dirty="0"/>
          </a:p>
          <a:p>
            <a:pPr lvl="3"/>
            <a:r>
              <a:rPr lang="en-GB" dirty="0"/>
              <a:t>This can be presented however you see fit, depending on the nature of the work and how you want to describe it</a:t>
            </a:r>
          </a:p>
          <a:p>
            <a:pPr lvl="4"/>
            <a:r>
              <a:rPr lang="en-GB" dirty="0"/>
              <a:t>Blogs, videos, images etc </a:t>
            </a:r>
          </a:p>
        </p:txBody>
      </p:sp>
    </p:spTree>
    <p:extLst>
      <p:ext uri="{BB962C8B-B14F-4D97-AF65-F5344CB8AC3E}">
        <p14:creationId xmlns:p14="http://schemas.microsoft.com/office/powerpoint/2010/main" val="4021940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Learning Outcomes</a:t>
            </a:r>
          </a:p>
          <a:p>
            <a:pPr lvl="1"/>
            <a:r>
              <a:rPr lang="en-GB" b="1" dirty="0"/>
              <a:t>Define </a:t>
            </a:r>
            <a:r>
              <a:rPr lang="en-GB" dirty="0"/>
              <a:t>the key attributes for a successful portfolio for your chosen route(s)</a:t>
            </a:r>
          </a:p>
          <a:p>
            <a:pPr lvl="1"/>
            <a:r>
              <a:rPr lang="en-GB" b="1" dirty="0"/>
              <a:t>Create</a:t>
            </a:r>
            <a:r>
              <a:rPr lang="en-GB" dirty="0"/>
              <a:t> rough outlines to describe the look, feel and content of your desired portfolio</a:t>
            </a:r>
          </a:p>
          <a:p>
            <a:pPr lvl="1"/>
            <a:endParaRPr lang="en-GB" dirty="0"/>
          </a:p>
          <a:p>
            <a:pPr lvl="1"/>
            <a:endParaRPr lang="en-GB" dirty="0"/>
          </a:p>
        </p:txBody>
      </p:sp>
    </p:spTree>
    <p:extLst>
      <p:ext uri="{BB962C8B-B14F-4D97-AF65-F5344CB8AC3E}">
        <p14:creationId xmlns:p14="http://schemas.microsoft.com/office/powerpoint/2010/main" val="42529712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‘Smart &amp; gets things done’ (Joel </a:t>
            </a:r>
            <a:r>
              <a:rPr lang="en-GB" i="1" dirty="0" err="1"/>
              <a:t>Spolsky</a:t>
            </a:r>
            <a:r>
              <a:rPr lang="en-GB" i="1" dirty="0"/>
              <a:t>)</a:t>
            </a:r>
            <a:endParaRPr lang="en-GB" dirty="0"/>
          </a:p>
          <a:p>
            <a:pPr lvl="2"/>
            <a:r>
              <a:rPr lang="en-GB" dirty="0"/>
              <a:t>This is from a book on technical recruitment, but it’s relevant to all routes</a:t>
            </a:r>
          </a:p>
          <a:p>
            <a:pPr lvl="2"/>
            <a:endParaRPr lang="en-GB" dirty="0"/>
          </a:p>
          <a:p>
            <a:pPr lvl="2"/>
            <a:r>
              <a:rPr lang="en-GB" dirty="0"/>
              <a:t>Smart</a:t>
            </a:r>
          </a:p>
          <a:p>
            <a:pPr lvl="3"/>
            <a:r>
              <a:rPr lang="en-GB" dirty="0"/>
              <a:t>Do you work smart or dumb?</a:t>
            </a:r>
          </a:p>
          <a:p>
            <a:pPr lvl="4"/>
            <a:r>
              <a:rPr lang="en-GB" dirty="0"/>
              <a:t>Are you looking for ingenious approaches to address your workflows and/or problems</a:t>
            </a:r>
          </a:p>
          <a:p>
            <a:pPr lvl="4"/>
            <a:r>
              <a:rPr lang="en-GB" dirty="0"/>
              <a:t>If you find meaningful solutions, you should talk about them (blogs, videos, tutorials etc)</a:t>
            </a:r>
          </a:p>
          <a:p>
            <a:pPr marL="2286000" lvl="5" indent="0">
              <a:buNone/>
            </a:pPr>
            <a:r>
              <a:rPr lang="en-GB" dirty="0"/>
              <a:t> </a:t>
            </a:r>
          </a:p>
        </p:txBody>
      </p:sp>
    </p:spTree>
    <p:extLst>
      <p:ext uri="{BB962C8B-B14F-4D97-AF65-F5344CB8AC3E}">
        <p14:creationId xmlns:p14="http://schemas.microsoft.com/office/powerpoint/2010/main" val="2546403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‘Smart &amp; gets things done’ (Joel </a:t>
            </a:r>
            <a:r>
              <a:rPr lang="en-GB" i="1" dirty="0" err="1"/>
              <a:t>Spolsky</a:t>
            </a:r>
            <a:r>
              <a:rPr lang="en-GB" i="1" dirty="0"/>
              <a:t>)</a:t>
            </a:r>
            <a:endParaRPr lang="en-GB" dirty="0"/>
          </a:p>
          <a:p>
            <a:pPr lvl="2"/>
            <a:r>
              <a:rPr lang="en-GB" dirty="0"/>
              <a:t>This is from a book on technical recruitment, but it’s relevant to all routes</a:t>
            </a:r>
          </a:p>
          <a:p>
            <a:pPr lvl="2"/>
            <a:endParaRPr lang="en-GB" dirty="0"/>
          </a:p>
          <a:p>
            <a:pPr lvl="2"/>
            <a:r>
              <a:rPr lang="en-GB" dirty="0"/>
              <a:t>Gets things done</a:t>
            </a:r>
          </a:p>
          <a:p>
            <a:pPr lvl="3"/>
            <a:r>
              <a:rPr lang="en-GB" dirty="0"/>
              <a:t>Do you talk a good process or do you actually get things done</a:t>
            </a:r>
          </a:p>
          <a:p>
            <a:pPr lvl="4"/>
            <a:r>
              <a:rPr lang="en-GB" dirty="0"/>
              <a:t>People (recruiters) love seeing concrete examples of things</a:t>
            </a:r>
          </a:p>
          <a:p>
            <a:pPr lvl="4"/>
            <a:r>
              <a:rPr lang="en-GB" dirty="0" err="1"/>
              <a:t>Jazzhands</a:t>
            </a:r>
            <a:r>
              <a:rPr lang="en-GB" dirty="0"/>
              <a:t> &lt;roles&gt; are not good recruits</a:t>
            </a:r>
          </a:p>
          <a:p>
            <a:pPr lvl="5"/>
            <a:r>
              <a:rPr lang="en-GB" dirty="0"/>
              <a:t>Don’t talk about things you ‘totally could do’, just go and do them instead</a:t>
            </a:r>
          </a:p>
          <a:p>
            <a:pPr lvl="4"/>
            <a:r>
              <a:rPr lang="en-GB" dirty="0"/>
              <a:t>Ideas are a dime a dozen, execution is hard</a:t>
            </a:r>
          </a:p>
          <a:p>
            <a:pPr marL="2286000" lvl="5" indent="0">
              <a:buNone/>
            </a:pPr>
            <a:r>
              <a:rPr lang="en-GB" dirty="0"/>
              <a:t> </a:t>
            </a:r>
          </a:p>
        </p:txBody>
      </p:sp>
    </p:spTree>
    <p:extLst>
      <p:ext uri="{BB962C8B-B14F-4D97-AF65-F5344CB8AC3E}">
        <p14:creationId xmlns:p14="http://schemas.microsoft.com/office/powerpoint/2010/main" val="18151263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i="1" dirty="0"/>
              <a:t>‘Smart &amp; gets things done’ (Joel </a:t>
            </a:r>
            <a:r>
              <a:rPr lang="en-GB" i="1" dirty="0" err="1"/>
              <a:t>Spolsky</a:t>
            </a:r>
            <a:r>
              <a:rPr lang="en-GB" i="1" dirty="0"/>
              <a:t>)</a:t>
            </a:r>
            <a:endParaRPr lang="en-GB" dirty="0"/>
          </a:p>
          <a:p>
            <a:pPr lvl="2"/>
            <a:r>
              <a:rPr lang="en-GB" dirty="0"/>
              <a:t>This is from a book on technical recruitment, but it’s relevant to all routes</a:t>
            </a:r>
          </a:p>
          <a:p>
            <a:pPr lvl="2"/>
            <a:endParaRPr lang="en-GB" dirty="0"/>
          </a:p>
          <a:p>
            <a:pPr lvl="2"/>
            <a:r>
              <a:rPr lang="en-GB" dirty="0"/>
              <a:t>Both </a:t>
            </a:r>
            <a:r>
              <a:rPr lang="en-GB" i="1" dirty="0"/>
              <a:t>smart</a:t>
            </a:r>
            <a:r>
              <a:rPr lang="en-GB" dirty="0"/>
              <a:t> and </a:t>
            </a:r>
            <a:r>
              <a:rPr lang="en-GB" i="1" dirty="0"/>
              <a:t>gets things done </a:t>
            </a:r>
            <a:r>
              <a:rPr lang="en-GB" dirty="0"/>
              <a:t>tend to occur together</a:t>
            </a:r>
          </a:p>
          <a:p>
            <a:pPr lvl="3"/>
            <a:r>
              <a:rPr lang="en-GB" dirty="0"/>
              <a:t>You’re thinking about your role and how you can do interesting things</a:t>
            </a:r>
          </a:p>
          <a:p>
            <a:pPr lvl="3"/>
            <a:r>
              <a:rPr lang="en-GB" dirty="0"/>
              <a:t>That is a very employable skill.</a:t>
            </a:r>
          </a:p>
          <a:p>
            <a:pPr marL="2286000" lvl="5" indent="0">
              <a:buNone/>
            </a:pPr>
            <a:r>
              <a:rPr lang="en-GB" dirty="0"/>
              <a:t> </a:t>
            </a:r>
          </a:p>
        </p:txBody>
      </p:sp>
    </p:spTree>
    <p:extLst>
      <p:ext uri="{BB962C8B-B14F-4D97-AF65-F5344CB8AC3E}">
        <p14:creationId xmlns:p14="http://schemas.microsoft.com/office/powerpoint/2010/main" val="19479357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(Back to) From a recruiter’s position</a:t>
            </a:r>
          </a:p>
          <a:p>
            <a:pPr lvl="2"/>
            <a:r>
              <a:rPr lang="en-GB" dirty="0"/>
              <a:t>Use to drive interview questions</a:t>
            </a:r>
          </a:p>
          <a:p>
            <a:pPr lvl="2"/>
            <a:r>
              <a:rPr lang="en-GB" dirty="0"/>
              <a:t>Typically</a:t>
            </a:r>
          </a:p>
          <a:p>
            <a:pPr lvl="3"/>
            <a:r>
              <a:rPr lang="en-GB" dirty="0"/>
              <a:t>Creative / Professional Practice:</a:t>
            </a:r>
          </a:p>
          <a:p>
            <a:pPr lvl="4"/>
            <a:r>
              <a:rPr lang="en-GB" dirty="0"/>
              <a:t>‘Tell me about how you did X on your project’</a:t>
            </a:r>
          </a:p>
          <a:p>
            <a:pPr lvl="4"/>
            <a:r>
              <a:rPr lang="en-GB" dirty="0"/>
              <a:t>‘What was the most challenging problem you addressed on your course’</a:t>
            </a:r>
          </a:p>
          <a:p>
            <a:pPr lvl="4"/>
            <a:endParaRPr lang="en-GB" dirty="0"/>
          </a:p>
          <a:p>
            <a:pPr lvl="3"/>
            <a:r>
              <a:rPr lang="en-GB" dirty="0"/>
              <a:t>Team Dynamics</a:t>
            </a:r>
          </a:p>
          <a:p>
            <a:pPr lvl="4"/>
            <a:r>
              <a:rPr lang="en-GB" dirty="0"/>
              <a:t>‘How did you work in teams’</a:t>
            </a:r>
          </a:p>
          <a:p>
            <a:pPr lvl="4"/>
            <a:r>
              <a:rPr lang="en-GB" dirty="0"/>
              <a:t>‘How did you deal with conflict’</a:t>
            </a:r>
          </a:p>
          <a:p>
            <a:pPr lvl="2"/>
            <a:endParaRPr lang="en-GB" dirty="0"/>
          </a:p>
        </p:txBody>
      </p:sp>
    </p:spTree>
    <p:extLst>
      <p:ext uri="{BB962C8B-B14F-4D97-AF65-F5344CB8AC3E}">
        <p14:creationId xmlns:p14="http://schemas.microsoft.com/office/powerpoint/2010/main" val="25669391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Creative / Professional Practice (Bad response)</a:t>
            </a:r>
          </a:p>
          <a:p>
            <a:pPr lvl="2"/>
            <a:r>
              <a:rPr lang="en-GB" dirty="0"/>
              <a:t>I just made artwork and gave it to the programmers on a </a:t>
            </a:r>
            <a:r>
              <a:rPr lang="en-GB" dirty="0" err="1"/>
              <a:t>usb</a:t>
            </a:r>
            <a:r>
              <a:rPr lang="en-GB" dirty="0"/>
              <a:t> stick</a:t>
            </a:r>
          </a:p>
          <a:p>
            <a:pPr lvl="2"/>
            <a:endParaRPr lang="en-GB" dirty="0"/>
          </a:p>
        </p:txBody>
      </p:sp>
    </p:spTree>
    <p:extLst>
      <p:ext uri="{BB962C8B-B14F-4D97-AF65-F5344CB8AC3E}">
        <p14:creationId xmlns:p14="http://schemas.microsoft.com/office/powerpoint/2010/main" val="37080524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lnSpcReduction="10000"/>
          </a:bodyPr>
          <a:lstStyle/>
          <a:p>
            <a:r>
              <a:rPr lang="en-GB" dirty="0"/>
              <a:t>Portfolios: what makes a good portfolio?</a:t>
            </a:r>
          </a:p>
          <a:p>
            <a:endParaRPr lang="en-GB" dirty="0"/>
          </a:p>
          <a:p>
            <a:pPr lvl="1"/>
            <a:r>
              <a:rPr lang="en-GB" dirty="0"/>
              <a:t>Creative / Professional Practice (Good response)</a:t>
            </a:r>
          </a:p>
          <a:p>
            <a:pPr lvl="2"/>
            <a:r>
              <a:rPr lang="en-GB" dirty="0"/>
              <a:t>First, we needed to work out what the technical art guidelines so I sat down with the programmer to work them out. It took a couple of goes to get it right, so I blogged about it as it was an interesting process.</a:t>
            </a:r>
          </a:p>
          <a:p>
            <a:pPr lvl="2"/>
            <a:r>
              <a:rPr lang="en-GB" dirty="0"/>
              <a:t>As an art team, we made an asset kit but we wanted to make sure we could model everything we wanted, so we did some concept sketches of the buildings we wanted and then </a:t>
            </a:r>
            <a:r>
              <a:rPr lang="en-GB" dirty="0" err="1"/>
              <a:t>greyboxed</a:t>
            </a:r>
            <a:r>
              <a:rPr lang="en-GB" dirty="0"/>
              <a:t> the kit pieces and worked out how we could build shared texture atlases that could be used across all the kit pieces to reduce the material count. We developed an approach based on placeholder atlases, I have some screenshots of that on my portfolio to show how the process worked ….</a:t>
            </a:r>
          </a:p>
          <a:p>
            <a:pPr lvl="2"/>
            <a:endParaRPr lang="en-GB" dirty="0"/>
          </a:p>
        </p:txBody>
      </p:sp>
    </p:spTree>
    <p:extLst>
      <p:ext uri="{BB962C8B-B14F-4D97-AF65-F5344CB8AC3E}">
        <p14:creationId xmlns:p14="http://schemas.microsoft.com/office/powerpoint/2010/main" val="36826501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Creative / Professional Practice (Bad response)</a:t>
            </a:r>
          </a:p>
          <a:p>
            <a:pPr lvl="2"/>
            <a:r>
              <a:rPr lang="en-GB" dirty="0"/>
              <a:t>I told the programmers what the game design was and told them what to fix after they had written it. There were a lot of issues, I don’t think they had been listening when I explained it to them.</a:t>
            </a:r>
          </a:p>
          <a:p>
            <a:pPr lvl="2"/>
            <a:endParaRPr lang="en-GB" dirty="0"/>
          </a:p>
        </p:txBody>
      </p:sp>
    </p:spTree>
    <p:extLst>
      <p:ext uri="{BB962C8B-B14F-4D97-AF65-F5344CB8AC3E}">
        <p14:creationId xmlns:p14="http://schemas.microsoft.com/office/powerpoint/2010/main" val="39735162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Portfolios: what makes a good portfolio?</a:t>
            </a:r>
          </a:p>
          <a:p>
            <a:endParaRPr lang="en-GB" dirty="0"/>
          </a:p>
          <a:p>
            <a:pPr lvl="1"/>
            <a:r>
              <a:rPr lang="en-GB" dirty="0"/>
              <a:t>Creative / Professional Practice (Good response)</a:t>
            </a:r>
          </a:p>
          <a:p>
            <a:pPr lvl="2"/>
            <a:r>
              <a:rPr lang="en-GB" dirty="0"/>
              <a:t>We (the designers) paper prototyped the game originally. I’ve got a video that shows us playing the prototype and there’s a blog piece on what worked well.</a:t>
            </a:r>
          </a:p>
          <a:p>
            <a:pPr lvl="2"/>
            <a:r>
              <a:rPr lang="en-GB" dirty="0"/>
              <a:t>Next we spent a day making a prototype in </a:t>
            </a:r>
            <a:r>
              <a:rPr lang="en-GB" dirty="0" err="1"/>
              <a:t>GameMaker</a:t>
            </a:r>
            <a:r>
              <a:rPr lang="en-GB" dirty="0"/>
              <a:t> so the programmers could see how things worked. We put the prototype online so we could all play the game. As the programmers implemented the prototype in Unity, they exposed balance data so we (designers) could experiment more with the game.</a:t>
            </a:r>
          </a:p>
          <a:p>
            <a:pPr lvl="2"/>
            <a:endParaRPr lang="en-GB" dirty="0"/>
          </a:p>
        </p:txBody>
      </p:sp>
    </p:spTree>
    <p:extLst>
      <p:ext uri="{BB962C8B-B14F-4D97-AF65-F5344CB8AC3E}">
        <p14:creationId xmlns:p14="http://schemas.microsoft.com/office/powerpoint/2010/main" val="23592452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dirty="0"/>
          </a:p>
          <a:p>
            <a:endParaRPr lang="en-GB" dirty="0"/>
          </a:p>
          <a:p>
            <a:endParaRPr lang="en-GB" dirty="0"/>
          </a:p>
          <a:p>
            <a:endParaRPr lang="en-GB" dirty="0"/>
          </a:p>
          <a:p>
            <a:endParaRPr lang="en-GB" dirty="0"/>
          </a:p>
          <a:p>
            <a:r>
              <a:rPr lang="en-GB" dirty="0"/>
              <a:t>Portfolio analysis</a:t>
            </a:r>
          </a:p>
          <a:p>
            <a:pPr lvl="1"/>
            <a:endParaRPr lang="en-GB" dirty="0"/>
          </a:p>
        </p:txBody>
      </p:sp>
    </p:spTree>
    <p:extLst>
      <p:ext uri="{BB962C8B-B14F-4D97-AF65-F5344CB8AC3E}">
        <p14:creationId xmlns:p14="http://schemas.microsoft.com/office/powerpoint/2010/main" val="31000234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 analysis</a:t>
            </a:r>
          </a:p>
          <a:p>
            <a:endParaRPr lang="en-GB" dirty="0"/>
          </a:p>
          <a:p>
            <a:pPr lvl="1"/>
            <a:r>
              <a:rPr lang="en-GB" dirty="0"/>
              <a:t>Disclaimer</a:t>
            </a:r>
          </a:p>
          <a:p>
            <a:pPr lvl="2"/>
            <a:r>
              <a:rPr lang="en-GB" dirty="0"/>
              <a:t>These are (generally) all portfolios from last years’ students and were assessed on different criteria to this year</a:t>
            </a:r>
          </a:p>
          <a:p>
            <a:pPr lvl="2"/>
            <a:r>
              <a:rPr lang="en-GB" dirty="0"/>
              <a:t>They were the better performing submissions</a:t>
            </a:r>
          </a:p>
          <a:p>
            <a:pPr lvl="1"/>
            <a:endParaRPr lang="en-GB" dirty="0"/>
          </a:p>
        </p:txBody>
      </p:sp>
    </p:spTree>
    <p:extLst>
      <p:ext uri="{BB962C8B-B14F-4D97-AF65-F5344CB8AC3E}">
        <p14:creationId xmlns:p14="http://schemas.microsoft.com/office/powerpoint/2010/main" val="4033588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But first …</a:t>
            </a:r>
          </a:p>
          <a:p>
            <a:pPr lvl="1"/>
            <a:r>
              <a:rPr lang="en-GB" dirty="0"/>
              <a:t>A few people asked me about imposter syndrome</a:t>
            </a:r>
          </a:p>
          <a:p>
            <a:pPr lvl="1"/>
            <a:endParaRPr lang="en-GB" dirty="0"/>
          </a:p>
          <a:p>
            <a:pPr lvl="1"/>
            <a:endParaRPr lang="en-GB" dirty="0"/>
          </a:p>
        </p:txBody>
      </p:sp>
      <p:pic>
        <p:nvPicPr>
          <p:cNvPr id="2" name="Picture 1">
            <a:extLst>
              <a:ext uri="{FF2B5EF4-FFF2-40B4-BE49-F238E27FC236}">
                <a16:creationId xmlns:a16="http://schemas.microsoft.com/office/drawing/2014/main" id="{4C7FAFB1-2915-B844-BE55-C39923313B5E}"/>
              </a:ext>
            </a:extLst>
          </p:cNvPr>
          <p:cNvPicPr>
            <a:picLocks noChangeAspect="1"/>
          </p:cNvPicPr>
          <p:nvPr/>
        </p:nvPicPr>
        <p:blipFill>
          <a:blip r:embed="rId2"/>
          <a:stretch>
            <a:fillRect/>
          </a:stretch>
        </p:blipFill>
        <p:spPr>
          <a:xfrm>
            <a:off x="2897748" y="2204864"/>
            <a:ext cx="3348503" cy="3990826"/>
          </a:xfrm>
          <a:prstGeom prst="rect">
            <a:avLst/>
          </a:prstGeom>
        </p:spPr>
      </p:pic>
    </p:spTree>
    <p:extLst>
      <p:ext uri="{BB962C8B-B14F-4D97-AF65-F5344CB8AC3E}">
        <p14:creationId xmlns:p14="http://schemas.microsoft.com/office/powerpoint/2010/main" val="5686511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Jonathan </a:t>
            </a:r>
            <a:r>
              <a:rPr lang="en-GB" dirty="0" err="1"/>
              <a:t>Hemmes</a:t>
            </a:r>
            <a:r>
              <a:rPr lang="en-GB" dirty="0"/>
              <a:t> (Art)</a:t>
            </a:r>
          </a:p>
          <a:p>
            <a:pPr lvl="1"/>
            <a:r>
              <a:rPr lang="en-GB" dirty="0">
                <a:hlinkClick r:id="rId2"/>
              </a:rPr>
              <a:t>https://jonjo.artstation.com/</a:t>
            </a:r>
            <a:endParaRPr lang="en-GB" dirty="0"/>
          </a:p>
          <a:p>
            <a:endParaRPr lang="en-GB" dirty="0"/>
          </a:p>
          <a:p>
            <a:pPr lvl="1"/>
            <a:endParaRPr lang="en-GB" dirty="0"/>
          </a:p>
        </p:txBody>
      </p:sp>
      <p:pic>
        <p:nvPicPr>
          <p:cNvPr id="2" name="Picture 1">
            <a:extLst>
              <a:ext uri="{FF2B5EF4-FFF2-40B4-BE49-F238E27FC236}">
                <a16:creationId xmlns:a16="http://schemas.microsoft.com/office/drawing/2014/main" id="{7F6B3A3F-B5E2-0948-AD7F-DC5ACE7B6043}"/>
              </a:ext>
            </a:extLst>
          </p:cNvPr>
          <p:cNvPicPr>
            <a:picLocks noChangeAspect="1"/>
          </p:cNvPicPr>
          <p:nvPr/>
        </p:nvPicPr>
        <p:blipFill>
          <a:blip r:embed="rId3"/>
          <a:stretch>
            <a:fillRect/>
          </a:stretch>
        </p:blipFill>
        <p:spPr>
          <a:xfrm>
            <a:off x="1259632" y="1952050"/>
            <a:ext cx="6444208" cy="4322990"/>
          </a:xfrm>
          <a:prstGeom prst="rect">
            <a:avLst/>
          </a:prstGeom>
        </p:spPr>
      </p:pic>
    </p:spTree>
    <p:extLst>
      <p:ext uri="{BB962C8B-B14F-4D97-AF65-F5344CB8AC3E}">
        <p14:creationId xmlns:p14="http://schemas.microsoft.com/office/powerpoint/2010/main" val="34889195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Jonathan </a:t>
            </a:r>
            <a:r>
              <a:rPr lang="en-GB" dirty="0" err="1"/>
              <a:t>Hemmes</a:t>
            </a:r>
            <a:r>
              <a:rPr lang="en-GB" dirty="0"/>
              <a:t> (Art)</a:t>
            </a:r>
          </a:p>
          <a:p>
            <a:pPr lvl="1"/>
            <a:r>
              <a:rPr lang="en-GB" dirty="0">
                <a:hlinkClick r:id="rId2"/>
              </a:rPr>
              <a:t>https://jonjo.artstation.com/</a:t>
            </a:r>
            <a:endParaRPr lang="en-GB" dirty="0"/>
          </a:p>
          <a:p>
            <a:endParaRPr lang="en-GB" dirty="0"/>
          </a:p>
          <a:p>
            <a:pPr lvl="1"/>
            <a:endParaRPr lang="en-GB" dirty="0"/>
          </a:p>
        </p:txBody>
      </p:sp>
      <p:pic>
        <p:nvPicPr>
          <p:cNvPr id="2" name="Picture 1">
            <a:extLst>
              <a:ext uri="{FF2B5EF4-FFF2-40B4-BE49-F238E27FC236}">
                <a16:creationId xmlns:a16="http://schemas.microsoft.com/office/drawing/2014/main" id="{7F6B3A3F-B5E2-0948-AD7F-DC5ACE7B6043}"/>
              </a:ext>
            </a:extLst>
          </p:cNvPr>
          <p:cNvPicPr>
            <a:picLocks noChangeAspect="1"/>
          </p:cNvPicPr>
          <p:nvPr/>
        </p:nvPicPr>
        <p:blipFill rotWithShape="1">
          <a:blip r:embed="rId3"/>
          <a:srcRect r="60891"/>
          <a:stretch/>
        </p:blipFill>
        <p:spPr>
          <a:xfrm>
            <a:off x="323528" y="1960398"/>
            <a:ext cx="2520280" cy="4322990"/>
          </a:xfrm>
          <a:prstGeom prst="rect">
            <a:avLst/>
          </a:prstGeom>
        </p:spPr>
      </p:pic>
      <p:sp>
        <p:nvSpPr>
          <p:cNvPr id="4" name="Content Placeholder 2">
            <a:extLst>
              <a:ext uri="{FF2B5EF4-FFF2-40B4-BE49-F238E27FC236}">
                <a16:creationId xmlns:a16="http://schemas.microsoft.com/office/drawing/2014/main" id="{221D7A14-56A2-C14C-A9D0-C05A005F7547}"/>
              </a:ext>
            </a:extLst>
          </p:cNvPr>
          <p:cNvSpPr txBox="1">
            <a:spLocks/>
          </p:cNvSpPr>
          <p:nvPr/>
        </p:nvSpPr>
        <p:spPr>
          <a:xfrm>
            <a:off x="2977480" y="1960398"/>
            <a:ext cx="5915000" cy="61926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err="1"/>
              <a:t>Artstation</a:t>
            </a:r>
            <a:r>
              <a:rPr lang="en-GB" sz="2400" dirty="0"/>
              <a:t> provides a nice context for artwork</a:t>
            </a:r>
          </a:p>
          <a:p>
            <a:pPr lvl="1"/>
            <a:r>
              <a:rPr lang="en-GB" sz="1600" dirty="0"/>
              <a:t>Jonathan has provided ‘enough’ content to give the impression of someone that is getting stuff done</a:t>
            </a:r>
          </a:p>
          <a:p>
            <a:pPr lvl="2"/>
            <a:r>
              <a:rPr lang="en-GB" sz="1200" dirty="0"/>
              <a:t>&amp; it looks like it’s high quality</a:t>
            </a:r>
          </a:p>
          <a:p>
            <a:pPr lvl="1"/>
            <a:r>
              <a:rPr lang="en-GB" sz="1600" dirty="0"/>
              <a:t>There’s a general theme in the portfolio</a:t>
            </a:r>
          </a:p>
          <a:p>
            <a:pPr lvl="2"/>
            <a:r>
              <a:rPr lang="en-GB" sz="1200" dirty="0"/>
              <a:t>It’s all environment</a:t>
            </a:r>
          </a:p>
          <a:p>
            <a:pPr lvl="3"/>
            <a:r>
              <a:rPr lang="en-GB" sz="1200" dirty="0"/>
              <a:t>It’s not environment, character, hard surface , props and so on</a:t>
            </a:r>
          </a:p>
          <a:p>
            <a:pPr lvl="2"/>
            <a:r>
              <a:rPr lang="en-GB" sz="1200" dirty="0"/>
              <a:t>There’s clearly different environments</a:t>
            </a:r>
          </a:p>
          <a:p>
            <a:pPr lvl="3"/>
            <a:r>
              <a:rPr lang="en-GB" sz="1200" dirty="0"/>
              <a:t>They all share a broadly similar art style</a:t>
            </a:r>
          </a:p>
          <a:p>
            <a:pPr lvl="3"/>
            <a:r>
              <a:rPr lang="en-GB" sz="1200" dirty="0"/>
              <a:t>It’s all realistic</a:t>
            </a:r>
          </a:p>
          <a:p>
            <a:pPr lvl="1"/>
            <a:r>
              <a:rPr lang="en-GB" sz="1600" dirty="0"/>
              <a:t>Assets are well laid out and the thumbnails look quality</a:t>
            </a:r>
          </a:p>
          <a:p>
            <a:pPr lvl="3"/>
            <a:endParaRPr lang="en-GB" sz="800" dirty="0"/>
          </a:p>
          <a:p>
            <a:pPr lvl="3"/>
            <a:endParaRPr lang="en-GB" sz="800" dirty="0"/>
          </a:p>
          <a:p>
            <a:pPr lvl="1"/>
            <a:r>
              <a:rPr lang="en-GB" sz="1600" dirty="0"/>
              <a:t>From the front page we can get a clear idea of what </a:t>
            </a:r>
            <a:r>
              <a:rPr lang="en-GB" sz="1600" dirty="0" err="1"/>
              <a:t>Jonarthan’s</a:t>
            </a:r>
            <a:r>
              <a:rPr lang="en-GB" sz="1600" dirty="0"/>
              <a:t> interests are</a:t>
            </a:r>
          </a:p>
          <a:p>
            <a:pPr lvl="2"/>
            <a:r>
              <a:rPr lang="en-GB" sz="1200" dirty="0"/>
              <a:t>And his expertise</a:t>
            </a:r>
          </a:p>
          <a:p>
            <a:pPr lvl="2"/>
            <a:endParaRPr lang="en-GB" sz="1200" dirty="0"/>
          </a:p>
          <a:p>
            <a:endParaRPr lang="en-GB" sz="2400" dirty="0"/>
          </a:p>
          <a:p>
            <a:pPr lvl="1"/>
            <a:endParaRPr lang="en-GB" sz="2000" dirty="0"/>
          </a:p>
        </p:txBody>
      </p:sp>
    </p:spTree>
    <p:extLst>
      <p:ext uri="{BB962C8B-B14F-4D97-AF65-F5344CB8AC3E}">
        <p14:creationId xmlns:p14="http://schemas.microsoft.com/office/powerpoint/2010/main" val="30421744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Jonathan </a:t>
            </a:r>
            <a:r>
              <a:rPr lang="en-GB" dirty="0" err="1"/>
              <a:t>Hemmes</a:t>
            </a:r>
            <a:r>
              <a:rPr lang="en-GB" dirty="0"/>
              <a:t> (Art)</a:t>
            </a:r>
          </a:p>
          <a:p>
            <a:pPr lvl="1"/>
            <a:r>
              <a:rPr lang="en-GB" dirty="0">
                <a:hlinkClick r:id="rId2"/>
              </a:rPr>
              <a:t>https://jonjo.artstation.com/</a:t>
            </a:r>
            <a:endParaRPr lang="en-GB" dirty="0"/>
          </a:p>
          <a:p>
            <a:endParaRPr lang="en-GB" dirty="0"/>
          </a:p>
          <a:p>
            <a:pPr lvl="1"/>
            <a:endParaRPr lang="en-GB" dirty="0"/>
          </a:p>
        </p:txBody>
      </p:sp>
      <p:pic>
        <p:nvPicPr>
          <p:cNvPr id="5" name="Picture 4">
            <a:extLst>
              <a:ext uri="{FF2B5EF4-FFF2-40B4-BE49-F238E27FC236}">
                <a16:creationId xmlns:a16="http://schemas.microsoft.com/office/drawing/2014/main" id="{700C8ADC-E333-D94D-9A62-DF5ACD27B379}"/>
              </a:ext>
            </a:extLst>
          </p:cNvPr>
          <p:cNvPicPr>
            <a:picLocks noChangeAspect="1"/>
          </p:cNvPicPr>
          <p:nvPr/>
        </p:nvPicPr>
        <p:blipFill>
          <a:blip r:embed="rId3"/>
          <a:stretch>
            <a:fillRect/>
          </a:stretch>
        </p:blipFill>
        <p:spPr>
          <a:xfrm>
            <a:off x="827584" y="1795378"/>
            <a:ext cx="7272808" cy="4801974"/>
          </a:xfrm>
          <a:prstGeom prst="rect">
            <a:avLst/>
          </a:prstGeom>
        </p:spPr>
      </p:pic>
    </p:spTree>
    <p:extLst>
      <p:ext uri="{BB962C8B-B14F-4D97-AF65-F5344CB8AC3E}">
        <p14:creationId xmlns:p14="http://schemas.microsoft.com/office/powerpoint/2010/main" val="36814547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Jonathan </a:t>
            </a:r>
            <a:r>
              <a:rPr lang="en-GB" dirty="0" err="1"/>
              <a:t>Hemmes</a:t>
            </a:r>
            <a:r>
              <a:rPr lang="en-GB" dirty="0"/>
              <a:t> (Art)</a:t>
            </a:r>
          </a:p>
          <a:p>
            <a:pPr lvl="1"/>
            <a:r>
              <a:rPr lang="en-GB" dirty="0">
                <a:hlinkClick r:id="rId2"/>
              </a:rPr>
              <a:t>https://jonjo.artstation.com/</a:t>
            </a:r>
            <a:endParaRPr lang="en-GB" dirty="0"/>
          </a:p>
          <a:p>
            <a:endParaRPr lang="en-GB" dirty="0"/>
          </a:p>
          <a:p>
            <a:pPr lvl="1"/>
            <a:endParaRPr lang="en-GB" dirty="0"/>
          </a:p>
        </p:txBody>
      </p:sp>
      <p:pic>
        <p:nvPicPr>
          <p:cNvPr id="5" name="Picture 4">
            <a:extLst>
              <a:ext uri="{FF2B5EF4-FFF2-40B4-BE49-F238E27FC236}">
                <a16:creationId xmlns:a16="http://schemas.microsoft.com/office/drawing/2014/main" id="{700C8ADC-E333-D94D-9A62-DF5ACD27B379}"/>
              </a:ext>
            </a:extLst>
          </p:cNvPr>
          <p:cNvPicPr>
            <a:picLocks noChangeAspect="1"/>
          </p:cNvPicPr>
          <p:nvPr/>
        </p:nvPicPr>
        <p:blipFill rotWithShape="1">
          <a:blip r:embed="rId3"/>
          <a:srcRect r="51485"/>
          <a:stretch/>
        </p:blipFill>
        <p:spPr>
          <a:xfrm>
            <a:off x="323528" y="1795378"/>
            <a:ext cx="3528392" cy="4801974"/>
          </a:xfrm>
          <a:prstGeom prst="rect">
            <a:avLst/>
          </a:prstGeom>
        </p:spPr>
      </p:pic>
      <p:sp>
        <p:nvSpPr>
          <p:cNvPr id="4" name="Content Placeholder 2">
            <a:extLst>
              <a:ext uri="{FF2B5EF4-FFF2-40B4-BE49-F238E27FC236}">
                <a16:creationId xmlns:a16="http://schemas.microsoft.com/office/drawing/2014/main" id="{91C3F9E8-2A60-E44C-8B64-8705038AA594}"/>
              </a:ext>
            </a:extLst>
          </p:cNvPr>
          <p:cNvSpPr txBox="1">
            <a:spLocks/>
          </p:cNvSpPr>
          <p:nvPr/>
        </p:nvSpPr>
        <p:spPr>
          <a:xfrm>
            <a:off x="3985592" y="1762830"/>
            <a:ext cx="4978896" cy="61926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Each piece has some context</a:t>
            </a:r>
          </a:p>
          <a:p>
            <a:pPr lvl="1"/>
            <a:r>
              <a:rPr lang="en-GB" sz="2000" dirty="0"/>
              <a:t>What is this piece supposed to be about</a:t>
            </a:r>
          </a:p>
          <a:p>
            <a:pPr lvl="1"/>
            <a:r>
              <a:rPr lang="en-GB" sz="2000" dirty="0"/>
              <a:t>Description of why the piece exists:</a:t>
            </a:r>
          </a:p>
          <a:p>
            <a:pPr lvl="2"/>
            <a:r>
              <a:rPr lang="en-GB" sz="1600" dirty="0"/>
              <a:t>Develop my </a:t>
            </a:r>
            <a:r>
              <a:rPr lang="en-GB" sz="1600" dirty="0" err="1"/>
              <a:t>blockout</a:t>
            </a:r>
            <a:r>
              <a:rPr lang="en-GB" sz="1600" dirty="0"/>
              <a:t> skills</a:t>
            </a:r>
          </a:p>
          <a:p>
            <a:pPr lvl="2"/>
            <a:r>
              <a:rPr lang="en-GB" sz="1600" dirty="0"/>
              <a:t>Use substance designer</a:t>
            </a:r>
          </a:p>
          <a:p>
            <a:pPr lvl="2"/>
            <a:r>
              <a:rPr lang="en-GB" sz="1600" dirty="0"/>
              <a:t>Static lighting</a:t>
            </a:r>
          </a:p>
          <a:p>
            <a:pPr lvl="2"/>
            <a:endParaRPr lang="en-GB" sz="1600" dirty="0"/>
          </a:p>
          <a:p>
            <a:pPr lvl="1"/>
            <a:r>
              <a:rPr lang="en-GB" sz="2000" dirty="0"/>
              <a:t>Description of process</a:t>
            </a:r>
          </a:p>
          <a:p>
            <a:pPr lvl="2"/>
            <a:r>
              <a:rPr lang="en-GB" sz="1600" dirty="0"/>
              <a:t>Including feedback</a:t>
            </a:r>
          </a:p>
          <a:p>
            <a:pPr lvl="1"/>
            <a:endParaRPr lang="en-GB" sz="800" dirty="0"/>
          </a:p>
          <a:p>
            <a:pPr lvl="2"/>
            <a:endParaRPr lang="en-GB" sz="1200" dirty="0"/>
          </a:p>
          <a:p>
            <a:endParaRPr lang="en-GB" sz="2400" dirty="0"/>
          </a:p>
          <a:p>
            <a:pPr lvl="1"/>
            <a:endParaRPr lang="en-GB" sz="2000" dirty="0"/>
          </a:p>
        </p:txBody>
      </p:sp>
    </p:spTree>
    <p:extLst>
      <p:ext uri="{BB962C8B-B14F-4D97-AF65-F5344CB8AC3E}">
        <p14:creationId xmlns:p14="http://schemas.microsoft.com/office/powerpoint/2010/main" val="31863728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Jonathan </a:t>
            </a:r>
            <a:r>
              <a:rPr lang="en-GB" dirty="0" err="1"/>
              <a:t>Hemmes</a:t>
            </a:r>
            <a:r>
              <a:rPr lang="en-GB" dirty="0"/>
              <a:t> (Art)</a:t>
            </a:r>
          </a:p>
          <a:p>
            <a:pPr lvl="1"/>
            <a:r>
              <a:rPr lang="en-GB" dirty="0">
                <a:hlinkClick r:id="rId2"/>
              </a:rPr>
              <a:t>https://jonjo.artstation.com/</a:t>
            </a:r>
            <a:endParaRPr lang="en-GB" dirty="0"/>
          </a:p>
          <a:p>
            <a:pPr lvl="2"/>
            <a:r>
              <a:rPr lang="en-GB" dirty="0">
                <a:hlinkClick r:id="rId3"/>
              </a:rPr>
              <a:t>https://discover.therookies.co/2019/02/23/creating-compelling-3d-game-environments/</a:t>
            </a:r>
            <a:endParaRPr lang="en-GB" dirty="0"/>
          </a:p>
          <a:p>
            <a:pPr lvl="2"/>
            <a:r>
              <a:rPr lang="en-GB" dirty="0"/>
              <a:t>There’s a blog about how the piece was made</a:t>
            </a:r>
          </a:p>
          <a:p>
            <a:pPr lvl="3"/>
            <a:r>
              <a:rPr lang="en-GB" dirty="0"/>
              <a:t>Very self-reflective</a:t>
            </a:r>
          </a:p>
          <a:p>
            <a:pPr lvl="3"/>
            <a:r>
              <a:rPr lang="en-GB" dirty="0"/>
              <a:t>Reference sheet</a:t>
            </a:r>
          </a:p>
          <a:p>
            <a:endParaRPr lang="en-GB" dirty="0"/>
          </a:p>
          <a:p>
            <a:pPr lvl="1"/>
            <a:endParaRPr lang="en-GB" dirty="0"/>
          </a:p>
        </p:txBody>
      </p:sp>
    </p:spTree>
    <p:extLst>
      <p:ext uri="{BB962C8B-B14F-4D97-AF65-F5344CB8AC3E}">
        <p14:creationId xmlns:p14="http://schemas.microsoft.com/office/powerpoint/2010/main" val="38493931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Jonathan </a:t>
            </a:r>
            <a:r>
              <a:rPr lang="en-GB" dirty="0" err="1"/>
              <a:t>Hemmes</a:t>
            </a:r>
            <a:r>
              <a:rPr lang="en-GB" dirty="0"/>
              <a:t> (Art)</a:t>
            </a:r>
          </a:p>
          <a:p>
            <a:pPr lvl="1"/>
            <a:r>
              <a:rPr lang="en-GB" dirty="0">
                <a:hlinkClick r:id="rId2"/>
              </a:rPr>
              <a:t>https://jonjo.artstation.com/</a:t>
            </a:r>
            <a:endParaRPr lang="en-GB" dirty="0"/>
          </a:p>
          <a:p>
            <a:pPr lvl="2"/>
            <a:r>
              <a:rPr lang="en-GB" dirty="0"/>
              <a:t>A note on context</a:t>
            </a:r>
          </a:p>
          <a:p>
            <a:pPr lvl="3"/>
            <a:r>
              <a:rPr lang="en-GB" dirty="0"/>
              <a:t>Jonathan placed the piece below into the GA art exhibition in the Poly last summer</a:t>
            </a:r>
          </a:p>
          <a:p>
            <a:endParaRPr lang="en-GB" dirty="0"/>
          </a:p>
          <a:p>
            <a:pPr lvl="1"/>
            <a:endParaRPr lang="en-GB" dirty="0"/>
          </a:p>
        </p:txBody>
      </p:sp>
      <p:pic>
        <p:nvPicPr>
          <p:cNvPr id="2" name="Picture 1">
            <a:extLst>
              <a:ext uri="{FF2B5EF4-FFF2-40B4-BE49-F238E27FC236}">
                <a16:creationId xmlns:a16="http://schemas.microsoft.com/office/drawing/2014/main" id="{7C193C94-1F77-6A41-AFC5-6FB9A25315CF}"/>
              </a:ext>
            </a:extLst>
          </p:cNvPr>
          <p:cNvPicPr>
            <a:picLocks noChangeAspect="1"/>
          </p:cNvPicPr>
          <p:nvPr/>
        </p:nvPicPr>
        <p:blipFill>
          <a:blip r:embed="rId3"/>
          <a:stretch>
            <a:fillRect/>
          </a:stretch>
        </p:blipFill>
        <p:spPr>
          <a:xfrm>
            <a:off x="1331640" y="2924944"/>
            <a:ext cx="6784753" cy="3816424"/>
          </a:xfrm>
          <a:prstGeom prst="rect">
            <a:avLst/>
          </a:prstGeom>
        </p:spPr>
      </p:pic>
    </p:spTree>
    <p:extLst>
      <p:ext uri="{BB962C8B-B14F-4D97-AF65-F5344CB8AC3E}">
        <p14:creationId xmlns:p14="http://schemas.microsoft.com/office/powerpoint/2010/main" val="29333578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pic>
        <p:nvPicPr>
          <p:cNvPr id="2" name="Picture 1">
            <a:extLst>
              <a:ext uri="{FF2B5EF4-FFF2-40B4-BE49-F238E27FC236}">
                <a16:creationId xmlns:a16="http://schemas.microsoft.com/office/drawing/2014/main" id="{B75551AA-B402-E44B-B195-27951DE4FBB5}"/>
              </a:ext>
            </a:extLst>
          </p:cNvPr>
          <p:cNvPicPr>
            <a:picLocks noChangeAspect="1"/>
          </p:cNvPicPr>
          <p:nvPr/>
        </p:nvPicPr>
        <p:blipFill>
          <a:blip r:embed="rId3"/>
          <a:stretch>
            <a:fillRect/>
          </a:stretch>
        </p:blipFill>
        <p:spPr>
          <a:xfrm>
            <a:off x="1691680" y="1844824"/>
            <a:ext cx="5017288" cy="4809523"/>
          </a:xfrm>
          <a:prstGeom prst="rect">
            <a:avLst/>
          </a:prstGeom>
        </p:spPr>
      </p:pic>
    </p:spTree>
    <p:extLst>
      <p:ext uri="{BB962C8B-B14F-4D97-AF65-F5344CB8AC3E}">
        <p14:creationId xmlns:p14="http://schemas.microsoft.com/office/powerpoint/2010/main" val="41204947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pic>
        <p:nvPicPr>
          <p:cNvPr id="2" name="Picture 1">
            <a:extLst>
              <a:ext uri="{FF2B5EF4-FFF2-40B4-BE49-F238E27FC236}">
                <a16:creationId xmlns:a16="http://schemas.microsoft.com/office/drawing/2014/main" id="{B75551AA-B402-E44B-B195-27951DE4FBB5}"/>
              </a:ext>
            </a:extLst>
          </p:cNvPr>
          <p:cNvPicPr>
            <a:picLocks noChangeAspect="1"/>
          </p:cNvPicPr>
          <p:nvPr/>
        </p:nvPicPr>
        <p:blipFill>
          <a:blip r:embed="rId3"/>
          <a:stretch>
            <a:fillRect/>
          </a:stretch>
        </p:blipFill>
        <p:spPr>
          <a:xfrm>
            <a:off x="130776" y="1844824"/>
            <a:ext cx="5017288" cy="4809523"/>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844824"/>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Hand-built website</a:t>
            </a:r>
          </a:p>
          <a:p>
            <a:pPr lvl="1"/>
            <a:r>
              <a:rPr lang="en-GB" sz="2000" dirty="0"/>
              <a:t>Don’t have to do this by any stretch of the imagination, but for those that want to work in web, it can be useful</a:t>
            </a:r>
          </a:p>
          <a:p>
            <a:pPr lvl="2"/>
            <a:r>
              <a:rPr lang="en-GB" sz="1600" dirty="0"/>
              <a:t>Off-the-shelf websites are also fine</a:t>
            </a:r>
          </a:p>
          <a:p>
            <a:pPr lvl="1"/>
            <a:endParaRPr lang="en-GB" sz="2000" dirty="0"/>
          </a:p>
          <a:p>
            <a:pPr lvl="1"/>
            <a:r>
              <a:rPr lang="en-GB" sz="2000" dirty="0"/>
              <a:t>This is different and similar to Jonathan’s</a:t>
            </a:r>
          </a:p>
          <a:p>
            <a:pPr lvl="2"/>
            <a:r>
              <a:rPr lang="en-GB" sz="1600" dirty="0"/>
              <a:t>Collection of work that has been thoughtfully laid out and has some info</a:t>
            </a:r>
          </a:p>
          <a:p>
            <a:pPr lvl="1"/>
            <a:endParaRPr lang="en-GB" sz="2000" dirty="0"/>
          </a:p>
        </p:txBody>
      </p:sp>
    </p:spTree>
    <p:extLst>
      <p:ext uri="{BB962C8B-B14F-4D97-AF65-F5344CB8AC3E}">
        <p14:creationId xmlns:p14="http://schemas.microsoft.com/office/powerpoint/2010/main" val="19061837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pic>
        <p:nvPicPr>
          <p:cNvPr id="2" name="Picture 1">
            <a:extLst>
              <a:ext uri="{FF2B5EF4-FFF2-40B4-BE49-F238E27FC236}">
                <a16:creationId xmlns:a16="http://schemas.microsoft.com/office/drawing/2014/main" id="{B75551AA-B402-E44B-B195-27951DE4FBB5}"/>
              </a:ext>
            </a:extLst>
          </p:cNvPr>
          <p:cNvPicPr>
            <a:picLocks noChangeAspect="1"/>
          </p:cNvPicPr>
          <p:nvPr/>
        </p:nvPicPr>
        <p:blipFill>
          <a:blip r:embed="rId3"/>
          <a:stretch>
            <a:fillRect/>
          </a:stretch>
        </p:blipFill>
        <p:spPr>
          <a:xfrm>
            <a:off x="130776" y="1844824"/>
            <a:ext cx="5017288" cy="4809523"/>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844824"/>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Showreel</a:t>
            </a:r>
          </a:p>
          <a:p>
            <a:pPr lvl="1"/>
            <a:r>
              <a:rPr lang="en-GB" sz="2000" dirty="0">
                <a:hlinkClick r:id="rId4"/>
              </a:rPr>
              <a:t>https://youtu.be/alVEFXTBQR0</a:t>
            </a:r>
            <a:endParaRPr lang="en-GB" sz="2000" dirty="0"/>
          </a:p>
          <a:p>
            <a:pPr lvl="1"/>
            <a:endParaRPr lang="en-GB" sz="2000" dirty="0"/>
          </a:p>
          <a:p>
            <a:pPr lvl="1"/>
            <a:r>
              <a:rPr lang="en-GB" sz="2000" dirty="0"/>
              <a:t>Personally,</a:t>
            </a:r>
          </a:p>
          <a:p>
            <a:pPr lvl="2"/>
            <a:r>
              <a:rPr lang="en-GB" sz="1600" dirty="0"/>
              <a:t>I think this is nice to add</a:t>
            </a:r>
          </a:p>
          <a:p>
            <a:pPr lvl="2"/>
            <a:r>
              <a:rPr lang="en-GB" sz="1600" dirty="0"/>
              <a:t>It’s a bit on the long side</a:t>
            </a:r>
          </a:p>
          <a:p>
            <a:pPr lvl="2"/>
            <a:endParaRPr lang="en-GB" sz="1600" dirty="0"/>
          </a:p>
          <a:p>
            <a:pPr lvl="2"/>
            <a:r>
              <a:rPr lang="en-GB" sz="1600" dirty="0"/>
              <a:t>Each sequence could do with an explanation to say what it is, Ed’s role and why it’s on the show reel</a:t>
            </a:r>
          </a:p>
          <a:p>
            <a:pPr lvl="3"/>
            <a:r>
              <a:rPr lang="en-GB" sz="1200" dirty="0"/>
              <a:t>You don’t want people thinking your ‘first year game jams’ are your final year projects</a:t>
            </a:r>
          </a:p>
          <a:p>
            <a:pPr lvl="3"/>
            <a:r>
              <a:rPr lang="en-GB" sz="1200" dirty="0"/>
              <a:t>Consider having a v/o like a directors commentary saying what things are</a:t>
            </a:r>
          </a:p>
          <a:p>
            <a:pPr lvl="2"/>
            <a:endParaRPr lang="en-GB" sz="1600" dirty="0"/>
          </a:p>
        </p:txBody>
      </p:sp>
    </p:spTree>
    <p:extLst>
      <p:ext uri="{BB962C8B-B14F-4D97-AF65-F5344CB8AC3E}">
        <p14:creationId xmlns:p14="http://schemas.microsoft.com/office/powerpoint/2010/main" val="289725003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pic>
        <p:nvPicPr>
          <p:cNvPr id="5" name="Picture 4">
            <a:extLst>
              <a:ext uri="{FF2B5EF4-FFF2-40B4-BE49-F238E27FC236}">
                <a16:creationId xmlns:a16="http://schemas.microsoft.com/office/drawing/2014/main" id="{3613ED2B-3579-B042-9F25-7052638348F2}"/>
              </a:ext>
            </a:extLst>
          </p:cNvPr>
          <p:cNvPicPr>
            <a:picLocks noChangeAspect="1"/>
          </p:cNvPicPr>
          <p:nvPr/>
        </p:nvPicPr>
        <p:blipFill>
          <a:blip r:embed="rId3"/>
          <a:stretch>
            <a:fillRect/>
          </a:stretch>
        </p:blipFill>
        <p:spPr>
          <a:xfrm>
            <a:off x="179512" y="1988840"/>
            <a:ext cx="3851920" cy="2614921"/>
          </a:xfrm>
          <a:prstGeom prst="rect">
            <a:avLst/>
          </a:prstGeom>
        </p:spPr>
      </p:pic>
      <p:sp>
        <p:nvSpPr>
          <p:cNvPr id="6" name="Content Placeholder 2">
            <a:extLst>
              <a:ext uri="{FF2B5EF4-FFF2-40B4-BE49-F238E27FC236}">
                <a16:creationId xmlns:a16="http://schemas.microsoft.com/office/drawing/2014/main" id="{EA47E510-EF5C-7142-B6AF-207E7EBFF9B7}"/>
              </a:ext>
            </a:extLst>
          </p:cNvPr>
          <p:cNvSpPr txBox="1">
            <a:spLocks/>
          </p:cNvSpPr>
          <p:nvPr/>
        </p:nvSpPr>
        <p:spPr>
          <a:xfrm>
            <a:off x="4129608" y="1844824"/>
            <a:ext cx="4906888"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Ascension</a:t>
            </a:r>
          </a:p>
          <a:p>
            <a:pPr lvl="1"/>
            <a:r>
              <a:rPr lang="en-GB" sz="2000" dirty="0"/>
              <a:t>Ed’s second year group project</a:t>
            </a:r>
          </a:p>
          <a:p>
            <a:pPr lvl="1"/>
            <a:r>
              <a:rPr lang="en-GB" sz="2000" dirty="0"/>
              <a:t>I thought this was really nice when Ed and his team were working on it</a:t>
            </a:r>
          </a:p>
          <a:p>
            <a:pPr lvl="1"/>
            <a:r>
              <a:rPr lang="en-GB" sz="2000" dirty="0"/>
              <a:t>10 player FPS on Unity</a:t>
            </a:r>
          </a:p>
          <a:p>
            <a:pPr lvl="1"/>
            <a:r>
              <a:rPr lang="en-GB" sz="2000" dirty="0"/>
              <a:t>Ed wrote the networking components</a:t>
            </a:r>
          </a:p>
          <a:p>
            <a:pPr lvl="2"/>
            <a:r>
              <a:rPr lang="en-GB" sz="1600" dirty="0"/>
              <a:t>This is really impressive and Ed should make a lot more of it</a:t>
            </a:r>
          </a:p>
          <a:p>
            <a:pPr lvl="2"/>
            <a:r>
              <a:rPr lang="en-GB" sz="1600" dirty="0"/>
              <a:t>Like a blog or something (see what Jonathan did)</a:t>
            </a:r>
          </a:p>
          <a:p>
            <a:pPr lvl="3"/>
            <a:r>
              <a:rPr lang="en-GB" sz="1200" dirty="0"/>
              <a:t>He’s just written a paragraph about timers </a:t>
            </a:r>
            <a:r>
              <a:rPr lang="en-GB" sz="1200" dirty="0">
                <a:sym typeface="Wingdings" pitchFamily="2" charset="2"/>
              </a:rPr>
              <a:t></a:t>
            </a:r>
            <a:endParaRPr lang="en-GB" sz="1200" dirty="0"/>
          </a:p>
          <a:p>
            <a:pPr lvl="1"/>
            <a:endParaRPr lang="en-GB" sz="800" dirty="0"/>
          </a:p>
          <a:p>
            <a:pPr lvl="2"/>
            <a:endParaRPr lang="en-GB" sz="1600" dirty="0"/>
          </a:p>
        </p:txBody>
      </p:sp>
    </p:spTree>
    <p:extLst>
      <p:ext uri="{BB962C8B-B14F-4D97-AF65-F5344CB8AC3E}">
        <p14:creationId xmlns:p14="http://schemas.microsoft.com/office/powerpoint/2010/main" val="11219665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But first …</a:t>
            </a:r>
          </a:p>
          <a:p>
            <a:pPr lvl="1"/>
            <a:r>
              <a:rPr lang="en-GB" dirty="0"/>
              <a:t>Lets start with a definition</a:t>
            </a:r>
          </a:p>
          <a:p>
            <a:pPr lvl="1"/>
            <a:endParaRPr lang="en-GB" dirty="0"/>
          </a:p>
          <a:p>
            <a:pPr lvl="1"/>
            <a:endParaRPr lang="en-GB" dirty="0"/>
          </a:p>
        </p:txBody>
      </p:sp>
      <p:sp>
        <p:nvSpPr>
          <p:cNvPr id="2" name="Rectangle 1">
            <a:extLst>
              <a:ext uri="{FF2B5EF4-FFF2-40B4-BE49-F238E27FC236}">
                <a16:creationId xmlns:a16="http://schemas.microsoft.com/office/drawing/2014/main" id="{0A06EBCC-8A39-1A48-B5E4-EF05D7D9C211}"/>
              </a:ext>
            </a:extLst>
          </p:cNvPr>
          <p:cNvSpPr/>
          <p:nvPr/>
        </p:nvSpPr>
        <p:spPr>
          <a:xfrm>
            <a:off x="817240" y="2074492"/>
            <a:ext cx="7787208" cy="1323439"/>
          </a:xfrm>
          <a:prstGeom prst="rect">
            <a:avLst/>
          </a:prstGeom>
        </p:spPr>
        <p:txBody>
          <a:bodyPr wrap="square">
            <a:spAutoFit/>
          </a:bodyPr>
          <a:lstStyle/>
          <a:p>
            <a:pPr algn="just"/>
            <a:r>
              <a:rPr lang="en-GB" sz="2000" i="1" dirty="0">
                <a:solidFill>
                  <a:schemeClr val="bg1"/>
                </a:solidFill>
              </a:rPr>
              <a:t>Impostor syndrome (also known as impostor phenomenon, </a:t>
            </a:r>
            <a:r>
              <a:rPr lang="en-GB" sz="2000" i="1" dirty="0" err="1">
                <a:solidFill>
                  <a:schemeClr val="bg1"/>
                </a:solidFill>
              </a:rPr>
              <a:t>impostorism</a:t>
            </a:r>
            <a:r>
              <a:rPr lang="en-GB" sz="2000" i="1" dirty="0">
                <a:solidFill>
                  <a:schemeClr val="bg1"/>
                </a:solidFill>
              </a:rPr>
              <a:t>, </a:t>
            </a:r>
          </a:p>
          <a:p>
            <a:pPr algn="just"/>
            <a:r>
              <a:rPr lang="en-GB" sz="2000" i="1" dirty="0">
                <a:solidFill>
                  <a:schemeClr val="bg1"/>
                </a:solidFill>
              </a:rPr>
              <a:t>fraud syndrome or the impostor experience) is a psychological pattern in which an individual doubts their accomplishments and has a persistent </a:t>
            </a:r>
          </a:p>
          <a:p>
            <a:pPr algn="just"/>
            <a:r>
              <a:rPr lang="en-GB" sz="2000" i="1" dirty="0">
                <a:solidFill>
                  <a:schemeClr val="bg1"/>
                </a:solidFill>
              </a:rPr>
              <a:t>internalized fear of being exposed as a "fraud".</a:t>
            </a:r>
            <a:endParaRPr lang="en-GB" sz="2000" b="0" i="1" dirty="0">
              <a:solidFill>
                <a:schemeClr val="bg1"/>
              </a:solidFill>
              <a:effectLst/>
            </a:endParaRPr>
          </a:p>
        </p:txBody>
      </p:sp>
      <p:sp>
        <p:nvSpPr>
          <p:cNvPr id="4" name="Rectangle 3">
            <a:extLst>
              <a:ext uri="{FF2B5EF4-FFF2-40B4-BE49-F238E27FC236}">
                <a16:creationId xmlns:a16="http://schemas.microsoft.com/office/drawing/2014/main" id="{62CCF87F-A8DF-EC46-B19B-E872F0BF61DD}"/>
              </a:ext>
            </a:extLst>
          </p:cNvPr>
          <p:cNvSpPr/>
          <p:nvPr/>
        </p:nvSpPr>
        <p:spPr>
          <a:xfrm>
            <a:off x="899592" y="5016078"/>
            <a:ext cx="7560840" cy="1077218"/>
          </a:xfrm>
          <a:prstGeom prst="rect">
            <a:avLst/>
          </a:prstGeom>
        </p:spPr>
        <p:txBody>
          <a:bodyPr wrap="square">
            <a:spAutoFit/>
          </a:bodyPr>
          <a:lstStyle/>
          <a:p>
            <a:pPr algn="just"/>
            <a:r>
              <a:rPr lang="en-GB" sz="1600" dirty="0">
                <a:solidFill>
                  <a:schemeClr val="bg1"/>
                </a:solidFill>
              </a:rPr>
              <a:t>Langford, J; </a:t>
            </a:r>
            <a:r>
              <a:rPr lang="en-GB" sz="1600" dirty="0" err="1">
                <a:solidFill>
                  <a:schemeClr val="bg1"/>
                </a:solidFill>
              </a:rPr>
              <a:t>Clance</a:t>
            </a:r>
            <a:r>
              <a:rPr lang="en-GB" sz="1600" dirty="0">
                <a:solidFill>
                  <a:schemeClr val="bg1"/>
                </a:solidFill>
              </a:rPr>
              <a:t>, P (Fall 1993). "The impostor phenomenon: recent research findings regarding dynamics, personality and family patterns and their implications for treatment" </a:t>
            </a:r>
          </a:p>
          <a:p>
            <a:pPr algn="just"/>
            <a:r>
              <a:rPr lang="en-GB" sz="1600" dirty="0">
                <a:solidFill>
                  <a:schemeClr val="bg1"/>
                </a:solidFill>
              </a:rPr>
              <a:t>Psychotherapy: Theory, Research, Practice, Training. 30 (3): 495–501. doi:10.1037/0033-3204.30.3.495</a:t>
            </a:r>
            <a:endParaRPr lang="en-GB" sz="1600" b="0" dirty="0">
              <a:solidFill>
                <a:schemeClr val="bg1"/>
              </a:solidFill>
              <a:effectLst/>
            </a:endParaRPr>
          </a:p>
        </p:txBody>
      </p:sp>
    </p:spTree>
    <p:extLst>
      <p:ext uri="{BB962C8B-B14F-4D97-AF65-F5344CB8AC3E}">
        <p14:creationId xmlns:p14="http://schemas.microsoft.com/office/powerpoint/2010/main" val="133258881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sp>
        <p:nvSpPr>
          <p:cNvPr id="6" name="Content Placeholder 2">
            <a:extLst>
              <a:ext uri="{FF2B5EF4-FFF2-40B4-BE49-F238E27FC236}">
                <a16:creationId xmlns:a16="http://schemas.microsoft.com/office/drawing/2014/main" id="{EA47E510-EF5C-7142-B6AF-207E7EBFF9B7}"/>
              </a:ext>
            </a:extLst>
          </p:cNvPr>
          <p:cNvSpPr txBox="1">
            <a:spLocks/>
          </p:cNvSpPr>
          <p:nvPr/>
        </p:nvSpPr>
        <p:spPr>
          <a:xfrm>
            <a:off x="4129608" y="1844824"/>
            <a:ext cx="4906888"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PCG project</a:t>
            </a:r>
          </a:p>
          <a:p>
            <a:pPr lvl="1"/>
            <a:r>
              <a:rPr lang="en-GB" sz="2000" dirty="0"/>
              <a:t>I particularly like this</a:t>
            </a:r>
          </a:p>
          <a:p>
            <a:pPr lvl="2"/>
            <a:r>
              <a:rPr lang="en-GB" sz="1600" dirty="0"/>
              <a:t>1. Interesting project</a:t>
            </a:r>
          </a:p>
          <a:p>
            <a:pPr lvl="2"/>
            <a:r>
              <a:rPr lang="en-GB" sz="1600" dirty="0"/>
              <a:t>2. Good outcome</a:t>
            </a:r>
          </a:p>
          <a:p>
            <a:pPr lvl="2"/>
            <a:r>
              <a:rPr lang="en-GB" sz="1600" dirty="0"/>
              <a:t>3. Interesting process</a:t>
            </a:r>
          </a:p>
          <a:p>
            <a:pPr lvl="2"/>
            <a:endParaRPr lang="en-GB" sz="1600" dirty="0"/>
          </a:p>
          <a:p>
            <a:pPr lvl="1"/>
            <a:r>
              <a:rPr lang="en-GB" sz="2000" dirty="0"/>
              <a:t>I think there’s a lot more Ed could blog about, if he was that interested in the project</a:t>
            </a:r>
          </a:p>
          <a:p>
            <a:pPr lvl="2"/>
            <a:endParaRPr lang="en-GB" sz="800" dirty="0"/>
          </a:p>
          <a:p>
            <a:pPr lvl="1"/>
            <a:endParaRPr lang="en-GB" sz="800" dirty="0"/>
          </a:p>
          <a:p>
            <a:pPr lvl="2"/>
            <a:endParaRPr lang="en-GB" sz="1600" dirty="0"/>
          </a:p>
        </p:txBody>
      </p:sp>
      <p:pic>
        <p:nvPicPr>
          <p:cNvPr id="2" name="Picture 1">
            <a:extLst>
              <a:ext uri="{FF2B5EF4-FFF2-40B4-BE49-F238E27FC236}">
                <a16:creationId xmlns:a16="http://schemas.microsoft.com/office/drawing/2014/main" id="{E6F9B191-F32D-A44B-9DC7-7CD6AAEAC2A7}"/>
              </a:ext>
            </a:extLst>
          </p:cNvPr>
          <p:cNvPicPr>
            <a:picLocks noChangeAspect="1"/>
          </p:cNvPicPr>
          <p:nvPr/>
        </p:nvPicPr>
        <p:blipFill>
          <a:blip r:embed="rId3"/>
          <a:stretch>
            <a:fillRect/>
          </a:stretch>
        </p:blipFill>
        <p:spPr>
          <a:xfrm>
            <a:off x="251521" y="1988840"/>
            <a:ext cx="3704022" cy="2664296"/>
          </a:xfrm>
          <a:prstGeom prst="rect">
            <a:avLst/>
          </a:prstGeom>
        </p:spPr>
      </p:pic>
    </p:spTree>
    <p:extLst>
      <p:ext uri="{BB962C8B-B14F-4D97-AF65-F5344CB8AC3E}">
        <p14:creationId xmlns:p14="http://schemas.microsoft.com/office/powerpoint/2010/main" val="164882577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sp>
        <p:nvSpPr>
          <p:cNvPr id="6" name="Content Placeholder 2">
            <a:extLst>
              <a:ext uri="{FF2B5EF4-FFF2-40B4-BE49-F238E27FC236}">
                <a16:creationId xmlns:a16="http://schemas.microsoft.com/office/drawing/2014/main" id="{EA47E510-EF5C-7142-B6AF-207E7EBFF9B7}"/>
              </a:ext>
            </a:extLst>
          </p:cNvPr>
          <p:cNvSpPr txBox="1">
            <a:spLocks/>
          </p:cNvSpPr>
          <p:nvPr/>
        </p:nvSpPr>
        <p:spPr>
          <a:xfrm>
            <a:off x="4129608" y="1844824"/>
            <a:ext cx="4906888"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PCG project</a:t>
            </a:r>
          </a:p>
          <a:p>
            <a:pPr lvl="1"/>
            <a:r>
              <a:rPr lang="en-GB" sz="2000" dirty="0"/>
              <a:t>I particularly like this</a:t>
            </a:r>
          </a:p>
          <a:p>
            <a:pPr lvl="2"/>
            <a:r>
              <a:rPr lang="en-GB" sz="1600" dirty="0"/>
              <a:t>1. Interesting project</a:t>
            </a:r>
          </a:p>
          <a:p>
            <a:pPr lvl="2"/>
            <a:r>
              <a:rPr lang="en-GB" sz="1600" dirty="0"/>
              <a:t>2. Good outcome</a:t>
            </a:r>
          </a:p>
          <a:p>
            <a:pPr lvl="2"/>
            <a:r>
              <a:rPr lang="en-GB" sz="1600" dirty="0"/>
              <a:t>3. Interesting process</a:t>
            </a:r>
          </a:p>
          <a:p>
            <a:pPr lvl="2"/>
            <a:endParaRPr lang="en-GB" sz="1600" dirty="0"/>
          </a:p>
          <a:p>
            <a:pPr lvl="1"/>
            <a:r>
              <a:rPr lang="en-GB" sz="2000" dirty="0"/>
              <a:t>I think there’s a lot more Ed could blog about, if he was that interested in the project</a:t>
            </a:r>
          </a:p>
          <a:p>
            <a:pPr lvl="2"/>
            <a:r>
              <a:rPr lang="en-GB" sz="1600" dirty="0"/>
              <a:t>For example, an academic I know (twitter) did something similar over the summer and posted a lot about what they were up to</a:t>
            </a:r>
          </a:p>
          <a:p>
            <a:pPr lvl="2"/>
            <a:endParaRPr lang="en-GB" sz="800" dirty="0"/>
          </a:p>
          <a:p>
            <a:pPr lvl="1"/>
            <a:endParaRPr lang="en-GB" sz="800" dirty="0"/>
          </a:p>
          <a:p>
            <a:pPr lvl="2"/>
            <a:endParaRPr lang="en-GB" sz="1600" dirty="0"/>
          </a:p>
        </p:txBody>
      </p:sp>
      <p:pic>
        <p:nvPicPr>
          <p:cNvPr id="4" name="Picture 3">
            <a:extLst>
              <a:ext uri="{FF2B5EF4-FFF2-40B4-BE49-F238E27FC236}">
                <a16:creationId xmlns:a16="http://schemas.microsoft.com/office/drawing/2014/main" id="{D01E9B3A-FD87-5B44-BFBE-130FAF0FF9EA}"/>
              </a:ext>
            </a:extLst>
          </p:cNvPr>
          <p:cNvPicPr>
            <a:picLocks noChangeAspect="1"/>
          </p:cNvPicPr>
          <p:nvPr/>
        </p:nvPicPr>
        <p:blipFill>
          <a:blip r:embed="rId3"/>
          <a:stretch>
            <a:fillRect/>
          </a:stretch>
        </p:blipFill>
        <p:spPr>
          <a:xfrm>
            <a:off x="-180528" y="2679431"/>
            <a:ext cx="4404908" cy="2477761"/>
          </a:xfrm>
          <a:prstGeom prst="rect">
            <a:avLst/>
          </a:prstGeom>
        </p:spPr>
      </p:pic>
    </p:spTree>
    <p:extLst>
      <p:ext uri="{BB962C8B-B14F-4D97-AF65-F5344CB8AC3E}">
        <p14:creationId xmlns:p14="http://schemas.microsoft.com/office/powerpoint/2010/main" val="286388721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Ed Rowe (Programming)</a:t>
            </a:r>
          </a:p>
          <a:p>
            <a:pPr lvl="1"/>
            <a:r>
              <a:rPr lang="en-GB" dirty="0">
                <a:hlinkClick r:id="rId2"/>
              </a:rPr>
              <a:t>https://thiswased.com/</a:t>
            </a:r>
            <a:endParaRPr lang="en-GB" dirty="0"/>
          </a:p>
          <a:p>
            <a:pPr lvl="1"/>
            <a:endParaRPr lang="en-GB" dirty="0"/>
          </a:p>
        </p:txBody>
      </p:sp>
      <p:pic>
        <p:nvPicPr>
          <p:cNvPr id="2" name="Picture 1">
            <a:extLst>
              <a:ext uri="{FF2B5EF4-FFF2-40B4-BE49-F238E27FC236}">
                <a16:creationId xmlns:a16="http://schemas.microsoft.com/office/drawing/2014/main" id="{B75551AA-B402-E44B-B195-27951DE4FBB5}"/>
              </a:ext>
            </a:extLst>
          </p:cNvPr>
          <p:cNvPicPr>
            <a:picLocks noChangeAspect="1"/>
          </p:cNvPicPr>
          <p:nvPr/>
        </p:nvPicPr>
        <p:blipFill>
          <a:blip r:embed="rId3"/>
          <a:stretch>
            <a:fillRect/>
          </a:stretch>
        </p:blipFill>
        <p:spPr>
          <a:xfrm>
            <a:off x="130776" y="1844824"/>
            <a:ext cx="5017288" cy="4809523"/>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844824"/>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In summary</a:t>
            </a:r>
          </a:p>
          <a:p>
            <a:pPr lvl="1"/>
            <a:r>
              <a:rPr lang="en-GB" sz="2000" dirty="0"/>
              <a:t>Generally, I thought this was a good technical portfolio</a:t>
            </a:r>
          </a:p>
          <a:p>
            <a:pPr lvl="2"/>
            <a:r>
              <a:rPr lang="en-GB" sz="1600" dirty="0"/>
              <a:t>Shows that Ed is smart</a:t>
            </a:r>
          </a:p>
          <a:p>
            <a:pPr lvl="3"/>
            <a:r>
              <a:rPr lang="en-GB" sz="1400" dirty="0"/>
              <a:t>PCG</a:t>
            </a:r>
          </a:p>
          <a:p>
            <a:pPr lvl="3"/>
            <a:r>
              <a:rPr lang="en-GB" sz="1400" dirty="0"/>
              <a:t>Networking</a:t>
            </a:r>
          </a:p>
          <a:p>
            <a:pPr lvl="3"/>
            <a:endParaRPr lang="en-GB" sz="1200" dirty="0"/>
          </a:p>
          <a:p>
            <a:pPr lvl="2"/>
            <a:r>
              <a:rPr lang="en-GB" sz="1600" dirty="0"/>
              <a:t>Shows that Ed gets things done</a:t>
            </a:r>
          </a:p>
          <a:p>
            <a:pPr lvl="3"/>
            <a:r>
              <a:rPr lang="en-GB" sz="1400" dirty="0"/>
              <a:t>PCG demo</a:t>
            </a:r>
          </a:p>
          <a:p>
            <a:pPr lvl="3"/>
            <a:r>
              <a:rPr lang="en-GB" sz="1400" dirty="0"/>
              <a:t>Networking game</a:t>
            </a:r>
          </a:p>
          <a:p>
            <a:pPr lvl="3"/>
            <a:r>
              <a:rPr lang="en-GB" sz="1400" dirty="0"/>
              <a:t>Other games</a:t>
            </a:r>
          </a:p>
          <a:p>
            <a:pPr lvl="1"/>
            <a:endParaRPr lang="en-GB" sz="1200" dirty="0"/>
          </a:p>
          <a:p>
            <a:pPr lvl="1"/>
            <a:endParaRPr lang="en-GB" sz="2000" dirty="0"/>
          </a:p>
        </p:txBody>
      </p:sp>
    </p:spTree>
    <p:extLst>
      <p:ext uri="{BB962C8B-B14F-4D97-AF65-F5344CB8AC3E}">
        <p14:creationId xmlns:p14="http://schemas.microsoft.com/office/powerpoint/2010/main" val="383686123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Tom King (Design)</a:t>
            </a:r>
          </a:p>
          <a:p>
            <a:pPr lvl="1"/>
            <a:r>
              <a:rPr lang="en-GB" dirty="0">
                <a:hlinkClick r:id="rId2"/>
              </a:rPr>
              <a:t>https://www.thomaskingleveldesign.com</a:t>
            </a:r>
            <a:endParaRPr lang="en-GB" dirty="0"/>
          </a:p>
        </p:txBody>
      </p:sp>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844824"/>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Hand-built website</a:t>
            </a:r>
          </a:p>
          <a:p>
            <a:pPr lvl="1"/>
            <a:endParaRPr lang="en-GB" sz="2000" dirty="0"/>
          </a:p>
        </p:txBody>
      </p:sp>
      <p:pic>
        <p:nvPicPr>
          <p:cNvPr id="5" name="Picture 4">
            <a:extLst>
              <a:ext uri="{FF2B5EF4-FFF2-40B4-BE49-F238E27FC236}">
                <a16:creationId xmlns:a16="http://schemas.microsoft.com/office/drawing/2014/main" id="{8BEAE58F-4D83-7B4D-A223-55857DE64D83}"/>
              </a:ext>
            </a:extLst>
          </p:cNvPr>
          <p:cNvPicPr>
            <a:picLocks noChangeAspect="1"/>
          </p:cNvPicPr>
          <p:nvPr/>
        </p:nvPicPr>
        <p:blipFill>
          <a:blip r:embed="rId3"/>
          <a:stretch>
            <a:fillRect/>
          </a:stretch>
        </p:blipFill>
        <p:spPr>
          <a:xfrm>
            <a:off x="179512" y="1772816"/>
            <a:ext cx="7686600" cy="4974496"/>
          </a:xfrm>
          <a:prstGeom prst="rect">
            <a:avLst/>
          </a:prstGeom>
        </p:spPr>
      </p:pic>
    </p:spTree>
    <p:extLst>
      <p:ext uri="{BB962C8B-B14F-4D97-AF65-F5344CB8AC3E}">
        <p14:creationId xmlns:p14="http://schemas.microsoft.com/office/powerpoint/2010/main" val="315479261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Tom King (Design)</a:t>
            </a:r>
          </a:p>
          <a:p>
            <a:pPr lvl="1"/>
            <a:r>
              <a:rPr lang="en-GB" dirty="0">
                <a:hlinkClick r:id="rId2"/>
              </a:rPr>
              <a:t>https://www.thomaskingleveldesign.com</a:t>
            </a:r>
            <a:endParaRPr lang="en-GB" dirty="0"/>
          </a:p>
        </p:txBody>
      </p:sp>
      <p:pic>
        <p:nvPicPr>
          <p:cNvPr id="5" name="Picture 4">
            <a:extLst>
              <a:ext uri="{FF2B5EF4-FFF2-40B4-BE49-F238E27FC236}">
                <a16:creationId xmlns:a16="http://schemas.microsoft.com/office/drawing/2014/main" id="{8BEAE58F-4D83-7B4D-A223-55857DE64D83}"/>
              </a:ext>
            </a:extLst>
          </p:cNvPr>
          <p:cNvPicPr>
            <a:picLocks noChangeAspect="1"/>
          </p:cNvPicPr>
          <p:nvPr/>
        </p:nvPicPr>
        <p:blipFill>
          <a:blip r:embed="rId3"/>
          <a:stretch>
            <a:fillRect/>
          </a:stretch>
        </p:blipFill>
        <p:spPr>
          <a:xfrm>
            <a:off x="179512" y="1772816"/>
            <a:ext cx="7686600" cy="4974496"/>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700808"/>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Site from Squarespace (I think)</a:t>
            </a:r>
          </a:p>
          <a:p>
            <a:pPr lvl="1"/>
            <a:r>
              <a:rPr lang="en-GB" sz="2000" dirty="0"/>
              <a:t>Nice presentation (as I would expect from designers)</a:t>
            </a:r>
          </a:p>
          <a:p>
            <a:pPr lvl="1"/>
            <a:r>
              <a:rPr lang="en-GB" sz="2000" dirty="0"/>
              <a:t>Really nice level design exposition within some of the projects</a:t>
            </a:r>
          </a:p>
          <a:p>
            <a:pPr lvl="2"/>
            <a:r>
              <a:rPr lang="en-GB" sz="1600" dirty="0"/>
              <a:t>3</a:t>
            </a:r>
            <a:r>
              <a:rPr lang="en-GB" sz="1600" baseline="30000" dirty="0"/>
              <a:t>rd</a:t>
            </a:r>
            <a:r>
              <a:rPr lang="en-GB" sz="1600" dirty="0"/>
              <a:t> year project descriptions are TBD (2019 ;)</a:t>
            </a:r>
          </a:p>
          <a:p>
            <a:pPr lvl="2"/>
            <a:r>
              <a:rPr lang="en-GB" sz="1600" dirty="0">
                <a:hlinkClick r:id="rId4"/>
              </a:rPr>
              <a:t>https://www.thomaskingleveldesign.com/a-new-tomorrow</a:t>
            </a:r>
            <a:endParaRPr lang="en-GB" sz="1600" dirty="0"/>
          </a:p>
          <a:p>
            <a:pPr lvl="2"/>
            <a:endParaRPr lang="en-GB" sz="1600" dirty="0"/>
          </a:p>
          <a:p>
            <a:pPr lvl="1"/>
            <a:endParaRPr lang="en-GB" sz="2000" dirty="0"/>
          </a:p>
        </p:txBody>
      </p:sp>
    </p:spTree>
    <p:extLst>
      <p:ext uri="{BB962C8B-B14F-4D97-AF65-F5344CB8AC3E}">
        <p14:creationId xmlns:p14="http://schemas.microsoft.com/office/powerpoint/2010/main" val="153281300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Tom King (Design)</a:t>
            </a:r>
          </a:p>
          <a:p>
            <a:pPr lvl="1"/>
            <a:r>
              <a:rPr lang="en-GB" dirty="0">
                <a:hlinkClick r:id="rId2"/>
              </a:rPr>
              <a:t>https://www.thomaskingleveldesign.com</a:t>
            </a:r>
            <a:endParaRPr lang="en-GB" dirty="0"/>
          </a:p>
        </p:txBody>
      </p:sp>
      <p:pic>
        <p:nvPicPr>
          <p:cNvPr id="5" name="Picture 4">
            <a:extLst>
              <a:ext uri="{FF2B5EF4-FFF2-40B4-BE49-F238E27FC236}">
                <a16:creationId xmlns:a16="http://schemas.microsoft.com/office/drawing/2014/main" id="{8BEAE58F-4D83-7B4D-A223-55857DE64D83}"/>
              </a:ext>
            </a:extLst>
          </p:cNvPr>
          <p:cNvPicPr>
            <a:picLocks noChangeAspect="1"/>
          </p:cNvPicPr>
          <p:nvPr/>
        </p:nvPicPr>
        <p:blipFill>
          <a:blip r:embed="rId3"/>
          <a:stretch>
            <a:fillRect/>
          </a:stretch>
        </p:blipFill>
        <p:spPr>
          <a:xfrm>
            <a:off x="179512" y="1772816"/>
            <a:ext cx="7686600" cy="4974496"/>
          </a:xfrm>
          <a:prstGeom prst="rect">
            <a:avLst/>
          </a:prstGeom>
        </p:spPr>
      </p:pic>
      <p:pic>
        <p:nvPicPr>
          <p:cNvPr id="2" name="Picture 1">
            <a:extLst>
              <a:ext uri="{FF2B5EF4-FFF2-40B4-BE49-F238E27FC236}">
                <a16:creationId xmlns:a16="http://schemas.microsoft.com/office/drawing/2014/main" id="{321A533E-B72E-0B4E-8CA1-868C43BFAFE5}"/>
              </a:ext>
            </a:extLst>
          </p:cNvPr>
          <p:cNvPicPr>
            <a:picLocks noChangeAspect="1"/>
          </p:cNvPicPr>
          <p:nvPr/>
        </p:nvPicPr>
        <p:blipFill>
          <a:blip r:embed="rId4"/>
          <a:stretch>
            <a:fillRect/>
          </a:stretch>
        </p:blipFill>
        <p:spPr>
          <a:xfrm>
            <a:off x="179512" y="2204615"/>
            <a:ext cx="3298338" cy="4509120"/>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772816"/>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Game breakdowns</a:t>
            </a:r>
          </a:p>
          <a:p>
            <a:pPr lvl="1"/>
            <a:r>
              <a:rPr lang="en-GB" sz="2000" dirty="0"/>
              <a:t>Show a level design process</a:t>
            </a:r>
          </a:p>
          <a:p>
            <a:pPr lvl="1"/>
            <a:r>
              <a:rPr lang="en-GB" sz="2000" dirty="0"/>
              <a:t>a design philosophy</a:t>
            </a:r>
          </a:p>
          <a:p>
            <a:pPr lvl="2"/>
            <a:r>
              <a:rPr lang="en-GB" sz="1600" dirty="0"/>
              <a:t>Why game design choices were taken</a:t>
            </a:r>
          </a:p>
          <a:p>
            <a:pPr lvl="2"/>
            <a:r>
              <a:rPr lang="en-GB" sz="1600" dirty="0"/>
              <a:t>Shows </a:t>
            </a:r>
            <a:r>
              <a:rPr lang="en-GB" sz="1600" dirty="0" err="1"/>
              <a:t>Spolsky’s</a:t>
            </a:r>
            <a:r>
              <a:rPr lang="en-GB" sz="1600" dirty="0"/>
              <a:t> ‘smart’, Tom’s thinking about why as well as what he’s done.</a:t>
            </a:r>
          </a:p>
          <a:p>
            <a:pPr lvl="1"/>
            <a:r>
              <a:rPr lang="en-GB" sz="2000" dirty="0"/>
              <a:t>A post-mortem</a:t>
            </a:r>
          </a:p>
          <a:p>
            <a:pPr lvl="2"/>
            <a:r>
              <a:rPr lang="en-GB" sz="1600" dirty="0"/>
              <a:t>A bit of reflection</a:t>
            </a:r>
          </a:p>
          <a:p>
            <a:pPr lvl="1"/>
            <a:endParaRPr lang="en-GB" sz="1200" dirty="0"/>
          </a:p>
          <a:p>
            <a:pPr lvl="2"/>
            <a:endParaRPr lang="en-GB" sz="1600" dirty="0"/>
          </a:p>
          <a:p>
            <a:pPr lvl="1"/>
            <a:endParaRPr lang="en-GB" sz="2000" dirty="0"/>
          </a:p>
        </p:txBody>
      </p:sp>
    </p:spTree>
    <p:extLst>
      <p:ext uri="{BB962C8B-B14F-4D97-AF65-F5344CB8AC3E}">
        <p14:creationId xmlns:p14="http://schemas.microsoft.com/office/powerpoint/2010/main" val="361464112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Isaac </a:t>
            </a:r>
            <a:r>
              <a:rPr lang="en-GB" dirty="0" err="1"/>
              <a:t>Oluyadi</a:t>
            </a:r>
            <a:r>
              <a:rPr lang="en-GB" dirty="0"/>
              <a:t> (Animator / Producer)</a:t>
            </a:r>
          </a:p>
          <a:p>
            <a:pPr lvl="1"/>
            <a:r>
              <a:rPr lang="en-GB" dirty="0">
                <a:hlinkClick r:id="rId2"/>
              </a:rPr>
              <a:t>https://ioluyadi.wixsite.com/website</a:t>
            </a:r>
            <a:endParaRPr lang="en-GB" dirty="0"/>
          </a:p>
        </p:txBody>
      </p:sp>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844824"/>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Game breakdowns</a:t>
            </a:r>
          </a:p>
          <a:p>
            <a:pPr lvl="1"/>
            <a:r>
              <a:rPr lang="en-GB" sz="2000" dirty="0"/>
              <a:t>Show a level design process</a:t>
            </a:r>
          </a:p>
          <a:p>
            <a:pPr lvl="1"/>
            <a:r>
              <a:rPr lang="en-GB" sz="2000" dirty="0"/>
              <a:t>a design philosophy</a:t>
            </a:r>
          </a:p>
          <a:p>
            <a:pPr lvl="2"/>
            <a:r>
              <a:rPr lang="en-GB" sz="1600" dirty="0"/>
              <a:t>Why game design choices were taken</a:t>
            </a:r>
          </a:p>
          <a:p>
            <a:pPr lvl="1"/>
            <a:r>
              <a:rPr lang="en-GB" sz="2000" dirty="0"/>
              <a:t>A post-mortem</a:t>
            </a:r>
          </a:p>
          <a:p>
            <a:pPr lvl="2"/>
            <a:r>
              <a:rPr lang="en-GB" sz="1600" dirty="0"/>
              <a:t>A bit of reflection</a:t>
            </a:r>
          </a:p>
          <a:p>
            <a:pPr lvl="1"/>
            <a:endParaRPr lang="en-GB" sz="1200" dirty="0"/>
          </a:p>
          <a:p>
            <a:pPr lvl="2"/>
            <a:endParaRPr lang="en-GB" sz="1600" dirty="0"/>
          </a:p>
          <a:p>
            <a:pPr lvl="1"/>
            <a:endParaRPr lang="en-GB" sz="2000" dirty="0"/>
          </a:p>
        </p:txBody>
      </p:sp>
      <p:pic>
        <p:nvPicPr>
          <p:cNvPr id="6" name="Picture 5">
            <a:extLst>
              <a:ext uri="{FF2B5EF4-FFF2-40B4-BE49-F238E27FC236}">
                <a16:creationId xmlns:a16="http://schemas.microsoft.com/office/drawing/2014/main" id="{CA5143D0-54A0-6244-837A-CA661CEE0042}"/>
              </a:ext>
            </a:extLst>
          </p:cNvPr>
          <p:cNvPicPr>
            <a:picLocks noChangeAspect="1"/>
          </p:cNvPicPr>
          <p:nvPr/>
        </p:nvPicPr>
        <p:blipFill>
          <a:blip r:embed="rId3"/>
          <a:stretch>
            <a:fillRect/>
          </a:stretch>
        </p:blipFill>
        <p:spPr>
          <a:xfrm>
            <a:off x="179512" y="1720045"/>
            <a:ext cx="7740352" cy="5021323"/>
          </a:xfrm>
          <a:prstGeom prst="rect">
            <a:avLst/>
          </a:prstGeom>
        </p:spPr>
      </p:pic>
    </p:spTree>
    <p:extLst>
      <p:ext uri="{BB962C8B-B14F-4D97-AF65-F5344CB8AC3E}">
        <p14:creationId xmlns:p14="http://schemas.microsoft.com/office/powerpoint/2010/main" val="22342434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Isaac </a:t>
            </a:r>
            <a:r>
              <a:rPr lang="en-GB" dirty="0" err="1"/>
              <a:t>Oluyadi</a:t>
            </a:r>
            <a:r>
              <a:rPr lang="en-GB" dirty="0"/>
              <a:t> (Animator / Producer)</a:t>
            </a:r>
          </a:p>
          <a:p>
            <a:pPr lvl="1"/>
            <a:r>
              <a:rPr lang="en-GB" dirty="0">
                <a:hlinkClick r:id="rId2"/>
              </a:rPr>
              <a:t>https://ioluyadi.wixsite.com/website</a:t>
            </a:r>
            <a:endParaRPr lang="en-GB" dirty="0"/>
          </a:p>
        </p:txBody>
      </p:sp>
      <p:pic>
        <p:nvPicPr>
          <p:cNvPr id="6" name="Picture 5">
            <a:extLst>
              <a:ext uri="{FF2B5EF4-FFF2-40B4-BE49-F238E27FC236}">
                <a16:creationId xmlns:a16="http://schemas.microsoft.com/office/drawing/2014/main" id="{CA5143D0-54A0-6244-837A-CA661CEE0042}"/>
              </a:ext>
            </a:extLst>
          </p:cNvPr>
          <p:cNvPicPr>
            <a:picLocks noChangeAspect="1"/>
          </p:cNvPicPr>
          <p:nvPr/>
        </p:nvPicPr>
        <p:blipFill>
          <a:blip r:embed="rId3"/>
          <a:stretch>
            <a:fillRect/>
          </a:stretch>
        </p:blipFill>
        <p:spPr>
          <a:xfrm>
            <a:off x="179512" y="1720045"/>
            <a:ext cx="7740352" cy="5021323"/>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700808"/>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Site from </a:t>
            </a:r>
            <a:r>
              <a:rPr lang="en-GB" sz="2400" dirty="0" err="1"/>
              <a:t>wix</a:t>
            </a:r>
            <a:endParaRPr lang="en-GB" sz="2400" dirty="0"/>
          </a:p>
          <a:p>
            <a:pPr lvl="1"/>
            <a:r>
              <a:rPr lang="en-GB" sz="2000" dirty="0"/>
              <a:t>This is a bit more interesting as Isaac is taking a producer role within projects</a:t>
            </a:r>
          </a:p>
          <a:p>
            <a:pPr lvl="1"/>
            <a:r>
              <a:rPr lang="en-GB" sz="2000" dirty="0"/>
              <a:t>Nice selection of images on home page</a:t>
            </a:r>
          </a:p>
          <a:p>
            <a:pPr lvl="2"/>
            <a:endParaRPr lang="en-GB" sz="1200" dirty="0"/>
          </a:p>
          <a:p>
            <a:pPr lvl="1"/>
            <a:endParaRPr lang="en-GB" sz="1200" dirty="0"/>
          </a:p>
          <a:p>
            <a:pPr lvl="2"/>
            <a:endParaRPr lang="en-GB" sz="1600" dirty="0"/>
          </a:p>
          <a:p>
            <a:pPr lvl="1"/>
            <a:endParaRPr lang="en-GB" sz="2000" dirty="0"/>
          </a:p>
        </p:txBody>
      </p:sp>
    </p:spTree>
    <p:extLst>
      <p:ext uri="{BB962C8B-B14F-4D97-AF65-F5344CB8AC3E}">
        <p14:creationId xmlns:p14="http://schemas.microsoft.com/office/powerpoint/2010/main" val="167152723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Isaac </a:t>
            </a:r>
            <a:r>
              <a:rPr lang="en-GB" dirty="0" err="1"/>
              <a:t>Oluyadi</a:t>
            </a:r>
            <a:r>
              <a:rPr lang="en-GB" dirty="0"/>
              <a:t> (Animator / Producer)</a:t>
            </a:r>
          </a:p>
          <a:p>
            <a:pPr lvl="1"/>
            <a:r>
              <a:rPr lang="en-GB" dirty="0">
                <a:hlinkClick r:id="rId2"/>
              </a:rPr>
              <a:t>https://ioluyadi.wixsite.com/website</a:t>
            </a:r>
            <a:endParaRPr lang="en-GB" dirty="0"/>
          </a:p>
        </p:txBody>
      </p:sp>
      <p:pic>
        <p:nvPicPr>
          <p:cNvPr id="6" name="Picture 5">
            <a:extLst>
              <a:ext uri="{FF2B5EF4-FFF2-40B4-BE49-F238E27FC236}">
                <a16:creationId xmlns:a16="http://schemas.microsoft.com/office/drawing/2014/main" id="{CA5143D0-54A0-6244-837A-CA661CEE0042}"/>
              </a:ext>
            </a:extLst>
          </p:cNvPr>
          <p:cNvPicPr>
            <a:picLocks noChangeAspect="1"/>
          </p:cNvPicPr>
          <p:nvPr/>
        </p:nvPicPr>
        <p:blipFill>
          <a:blip r:embed="rId3"/>
          <a:stretch>
            <a:fillRect/>
          </a:stretch>
        </p:blipFill>
        <p:spPr>
          <a:xfrm>
            <a:off x="179512" y="1720045"/>
            <a:ext cx="7740352" cy="5021323"/>
          </a:xfrm>
          <a:prstGeom prst="rect">
            <a:avLst/>
          </a:prstGeom>
        </p:spPr>
      </p:pic>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3049488" y="1700808"/>
            <a:ext cx="591500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Reflection &amp; post-mortems</a:t>
            </a:r>
          </a:p>
          <a:p>
            <a:pPr lvl="1"/>
            <a:r>
              <a:rPr lang="en-GB" sz="1600" dirty="0"/>
              <a:t>Each project has some feedback which is good to see</a:t>
            </a:r>
          </a:p>
          <a:p>
            <a:pPr lvl="1"/>
            <a:r>
              <a:rPr lang="en-GB" sz="1600" dirty="0"/>
              <a:t>As a fledging producer, Isaac needs to ‘walk the talk’ both in terms of: </a:t>
            </a:r>
          </a:p>
          <a:p>
            <a:pPr lvl="2"/>
            <a:r>
              <a:rPr lang="en-GB" sz="1600" dirty="0"/>
              <a:t>What he’s doing on a project as a producer</a:t>
            </a:r>
          </a:p>
          <a:p>
            <a:pPr lvl="2"/>
            <a:r>
              <a:rPr lang="en-GB" sz="1600" dirty="0"/>
              <a:t>Why he’s doing what he’s doing</a:t>
            </a:r>
          </a:p>
          <a:p>
            <a:pPr lvl="2"/>
            <a:endParaRPr lang="en-GB" sz="1200" dirty="0"/>
          </a:p>
          <a:p>
            <a:pPr lvl="1"/>
            <a:endParaRPr lang="en-GB" sz="1200" dirty="0"/>
          </a:p>
          <a:p>
            <a:pPr lvl="2"/>
            <a:endParaRPr lang="en-GB" sz="1600" dirty="0"/>
          </a:p>
          <a:p>
            <a:pPr lvl="1"/>
            <a:endParaRPr lang="en-GB" sz="2000" dirty="0"/>
          </a:p>
        </p:txBody>
      </p:sp>
      <p:pic>
        <p:nvPicPr>
          <p:cNvPr id="2" name="Picture 1">
            <a:extLst>
              <a:ext uri="{FF2B5EF4-FFF2-40B4-BE49-F238E27FC236}">
                <a16:creationId xmlns:a16="http://schemas.microsoft.com/office/drawing/2014/main" id="{241E3176-ADFA-B340-BED3-9716F76B81B5}"/>
              </a:ext>
            </a:extLst>
          </p:cNvPr>
          <p:cNvPicPr>
            <a:picLocks noChangeAspect="1"/>
          </p:cNvPicPr>
          <p:nvPr/>
        </p:nvPicPr>
        <p:blipFill>
          <a:blip r:embed="rId4"/>
          <a:stretch>
            <a:fillRect/>
          </a:stretch>
        </p:blipFill>
        <p:spPr>
          <a:xfrm>
            <a:off x="250655" y="1720045"/>
            <a:ext cx="2727691" cy="5229200"/>
          </a:xfrm>
          <a:prstGeom prst="rect">
            <a:avLst/>
          </a:prstGeom>
        </p:spPr>
      </p:pic>
    </p:spTree>
    <p:extLst>
      <p:ext uri="{BB962C8B-B14F-4D97-AF65-F5344CB8AC3E}">
        <p14:creationId xmlns:p14="http://schemas.microsoft.com/office/powerpoint/2010/main" val="26615034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Sophie Shepherd(Animator)</a:t>
            </a:r>
          </a:p>
          <a:p>
            <a:pPr lvl="1"/>
            <a:r>
              <a:rPr lang="en-GB" dirty="0">
                <a:hlinkClick r:id="rId2"/>
              </a:rPr>
              <a:t>https://80.lv/articles/004adk-studying-animation-with-sophie-shepherd/</a:t>
            </a:r>
            <a:endParaRPr lang="en-GB" dirty="0"/>
          </a:p>
        </p:txBody>
      </p:sp>
      <p:sp>
        <p:nvSpPr>
          <p:cNvPr id="4" name="Content Placeholder 2">
            <a:extLst>
              <a:ext uri="{FF2B5EF4-FFF2-40B4-BE49-F238E27FC236}">
                <a16:creationId xmlns:a16="http://schemas.microsoft.com/office/drawing/2014/main" id="{396DAF86-D120-4B4D-AF75-B09CE6737423}"/>
              </a:ext>
            </a:extLst>
          </p:cNvPr>
          <p:cNvSpPr txBox="1">
            <a:spLocks/>
          </p:cNvSpPr>
          <p:nvPr/>
        </p:nvSpPr>
        <p:spPr>
          <a:xfrm>
            <a:off x="4716016" y="2204864"/>
            <a:ext cx="4320480" cy="6192688"/>
          </a:xfrm>
          <a:prstGeom prst="rect">
            <a:avLst/>
          </a:prstGeom>
          <a:solidFill>
            <a:srgbClr val="402652"/>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9pPr>
          </a:lstStyle>
          <a:p>
            <a:r>
              <a:rPr lang="en-GB" sz="2400" dirty="0"/>
              <a:t>Workshop</a:t>
            </a:r>
          </a:p>
          <a:p>
            <a:pPr lvl="1"/>
            <a:r>
              <a:rPr lang="en-GB" sz="2000" dirty="0"/>
              <a:t>I couldn’t find a portfolio for Sophie</a:t>
            </a:r>
          </a:p>
          <a:p>
            <a:pPr lvl="2"/>
            <a:r>
              <a:rPr lang="en-GB" sz="1600" dirty="0"/>
              <a:t>I think it’s expired</a:t>
            </a:r>
          </a:p>
          <a:p>
            <a:pPr lvl="1"/>
            <a:r>
              <a:rPr lang="en-GB" sz="2000" dirty="0"/>
              <a:t>However, the </a:t>
            </a:r>
            <a:r>
              <a:rPr lang="en-GB" sz="2000" dirty="0" err="1"/>
              <a:t>howto</a:t>
            </a:r>
            <a:r>
              <a:rPr lang="en-GB" sz="2000" dirty="0"/>
              <a:t> guide is very nice to follow and works well as a portfolio piece to show expertise</a:t>
            </a:r>
          </a:p>
          <a:p>
            <a:pPr lvl="1"/>
            <a:endParaRPr lang="en-GB" sz="800" dirty="0"/>
          </a:p>
          <a:p>
            <a:pPr lvl="2"/>
            <a:endParaRPr lang="en-GB" sz="1200" dirty="0"/>
          </a:p>
          <a:p>
            <a:pPr lvl="1"/>
            <a:endParaRPr lang="en-GB" sz="1200" dirty="0"/>
          </a:p>
          <a:p>
            <a:pPr lvl="2"/>
            <a:endParaRPr lang="en-GB" sz="1600" dirty="0"/>
          </a:p>
          <a:p>
            <a:pPr lvl="1"/>
            <a:endParaRPr lang="en-GB" sz="2000" dirty="0"/>
          </a:p>
        </p:txBody>
      </p:sp>
      <p:pic>
        <p:nvPicPr>
          <p:cNvPr id="5" name="Picture 4">
            <a:extLst>
              <a:ext uri="{FF2B5EF4-FFF2-40B4-BE49-F238E27FC236}">
                <a16:creationId xmlns:a16="http://schemas.microsoft.com/office/drawing/2014/main" id="{01740C48-FB68-4E48-918B-5C73063BB783}"/>
              </a:ext>
            </a:extLst>
          </p:cNvPr>
          <p:cNvPicPr>
            <a:picLocks noChangeAspect="1"/>
          </p:cNvPicPr>
          <p:nvPr/>
        </p:nvPicPr>
        <p:blipFill>
          <a:blip r:embed="rId3"/>
          <a:stretch>
            <a:fillRect/>
          </a:stretch>
        </p:blipFill>
        <p:spPr>
          <a:xfrm>
            <a:off x="107504" y="2132856"/>
            <a:ext cx="4542778" cy="4698383"/>
          </a:xfrm>
          <a:prstGeom prst="rect">
            <a:avLst/>
          </a:prstGeom>
        </p:spPr>
      </p:pic>
    </p:spTree>
    <p:extLst>
      <p:ext uri="{BB962C8B-B14F-4D97-AF65-F5344CB8AC3E}">
        <p14:creationId xmlns:p14="http://schemas.microsoft.com/office/powerpoint/2010/main" val="2667748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In games development:</a:t>
            </a:r>
          </a:p>
          <a:p>
            <a:pPr lvl="2"/>
            <a:r>
              <a:rPr lang="en-GB" dirty="0"/>
              <a:t>A feeling that you’re not in a position</a:t>
            </a:r>
            <a:r>
              <a:rPr lang="en-GB" i="1" dirty="0"/>
              <a:t> </a:t>
            </a:r>
            <a:r>
              <a:rPr lang="en-GB" dirty="0"/>
              <a:t>on </a:t>
            </a:r>
            <a:r>
              <a:rPr lang="en-GB" i="1" dirty="0"/>
              <a:t>merit</a:t>
            </a:r>
            <a:endParaRPr lang="en-GB" dirty="0"/>
          </a:p>
          <a:p>
            <a:pPr lvl="2"/>
            <a:r>
              <a:rPr lang="en-GB" dirty="0"/>
              <a:t>A feeling that you know nothing about the work you are being expected to do</a:t>
            </a:r>
          </a:p>
          <a:p>
            <a:pPr lvl="2"/>
            <a:r>
              <a:rPr lang="en-GB" dirty="0"/>
              <a:t>A feeling that everyone else knows your job better than you do</a:t>
            </a:r>
          </a:p>
          <a:p>
            <a:pPr lvl="2"/>
            <a:r>
              <a:rPr lang="en-GB" dirty="0"/>
              <a:t>A feeling that you will be found out and sacked</a:t>
            </a:r>
          </a:p>
          <a:p>
            <a:pPr lvl="1"/>
            <a:endParaRPr lang="en-GB" dirty="0"/>
          </a:p>
          <a:p>
            <a:pPr lvl="1"/>
            <a:endParaRPr lang="en-GB" dirty="0"/>
          </a:p>
        </p:txBody>
      </p:sp>
    </p:spTree>
    <p:extLst>
      <p:ext uri="{BB962C8B-B14F-4D97-AF65-F5344CB8AC3E}">
        <p14:creationId xmlns:p14="http://schemas.microsoft.com/office/powerpoint/2010/main" val="341698694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Hannah’s Writers (Writer)</a:t>
            </a:r>
          </a:p>
          <a:p>
            <a:pPr lvl="1"/>
            <a:r>
              <a:rPr lang="en-GB" dirty="0"/>
              <a:t>Hannah really liked Arabella Collins’ portfolio</a:t>
            </a:r>
          </a:p>
          <a:p>
            <a:pPr lvl="2"/>
            <a:r>
              <a:rPr lang="en-GB" dirty="0"/>
              <a:t>But Arabella’s taken it down now she’s working at Supermassive </a:t>
            </a:r>
            <a:r>
              <a:rPr lang="en-GB" dirty="0">
                <a:sym typeface="Wingdings" pitchFamily="2" charset="2"/>
              </a:rPr>
              <a:t></a:t>
            </a:r>
            <a:endParaRPr lang="en-GB" dirty="0"/>
          </a:p>
        </p:txBody>
      </p:sp>
    </p:spTree>
    <p:extLst>
      <p:ext uri="{BB962C8B-B14F-4D97-AF65-F5344CB8AC3E}">
        <p14:creationId xmlns:p14="http://schemas.microsoft.com/office/powerpoint/2010/main" val="359116967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What if I want to do something different?</a:t>
            </a:r>
          </a:p>
          <a:p>
            <a:endParaRPr lang="en-GB" dirty="0"/>
          </a:p>
          <a:p>
            <a:pPr lvl="1"/>
            <a:r>
              <a:rPr lang="en-GB" dirty="0"/>
              <a:t>How do I demonstrate I’m smart and getting things done?</a:t>
            </a:r>
          </a:p>
          <a:p>
            <a:pPr lvl="2"/>
            <a:r>
              <a:rPr lang="en-GB" dirty="0"/>
              <a:t>Try getting things done and being smart in how you do it</a:t>
            </a:r>
          </a:p>
          <a:p>
            <a:pPr lvl="2"/>
            <a:endParaRPr lang="en-GB" dirty="0"/>
          </a:p>
        </p:txBody>
      </p:sp>
    </p:spTree>
    <p:extLst>
      <p:ext uri="{BB962C8B-B14F-4D97-AF65-F5344CB8AC3E}">
        <p14:creationId xmlns:p14="http://schemas.microsoft.com/office/powerpoint/2010/main" val="29605110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What if I want to do something different?</a:t>
            </a:r>
          </a:p>
          <a:p>
            <a:endParaRPr lang="en-GB" dirty="0"/>
          </a:p>
          <a:p>
            <a:pPr lvl="1"/>
            <a:r>
              <a:rPr lang="en-GB" dirty="0"/>
              <a:t>Production</a:t>
            </a:r>
          </a:p>
          <a:p>
            <a:pPr lvl="2"/>
            <a:r>
              <a:rPr lang="en-GB" dirty="0"/>
              <a:t>Produce your team’s game and document the process</a:t>
            </a:r>
          </a:p>
          <a:p>
            <a:pPr lvl="2"/>
            <a:r>
              <a:rPr lang="en-GB" dirty="0"/>
              <a:t>Read about games production and production in general and write about it</a:t>
            </a:r>
          </a:p>
          <a:p>
            <a:pPr lvl="2"/>
            <a:r>
              <a:rPr lang="en-GB" dirty="0"/>
              <a:t>Find second year teams to support</a:t>
            </a:r>
          </a:p>
          <a:p>
            <a:pPr lvl="2"/>
            <a:r>
              <a:rPr lang="en-GB" dirty="0"/>
              <a:t>Talk to production minded people in Launchpad</a:t>
            </a:r>
          </a:p>
          <a:p>
            <a:pPr lvl="3"/>
            <a:r>
              <a:rPr lang="en-GB" dirty="0"/>
              <a:t>They used to be students here, you have much in common</a:t>
            </a:r>
          </a:p>
          <a:p>
            <a:pPr lvl="2"/>
            <a:endParaRPr lang="en-GB" dirty="0"/>
          </a:p>
        </p:txBody>
      </p:sp>
    </p:spTree>
    <p:extLst>
      <p:ext uri="{BB962C8B-B14F-4D97-AF65-F5344CB8AC3E}">
        <p14:creationId xmlns:p14="http://schemas.microsoft.com/office/powerpoint/2010/main" val="428371975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What if I want to do something different?</a:t>
            </a:r>
          </a:p>
          <a:p>
            <a:endParaRPr lang="en-GB" dirty="0"/>
          </a:p>
          <a:p>
            <a:pPr lvl="1"/>
            <a:r>
              <a:rPr lang="en-GB" dirty="0"/>
              <a:t>Marketing</a:t>
            </a:r>
          </a:p>
          <a:p>
            <a:pPr lvl="2"/>
            <a:r>
              <a:rPr lang="en-GB" dirty="0"/>
              <a:t>Look to bridge between games and marketing</a:t>
            </a:r>
          </a:p>
          <a:p>
            <a:pPr lvl="3"/>
            <a:r>
              <a:rPr lang="en-GB" dirty="0"/>
              <a:t>i.e. what do games do for marketing activities</a:t>
            </a:r>
          </a:p>
          <a:p>
            <a:pPr lvl="2"/>
            <a:r>
              <a:rPr lang="en-GB" dirty="0"/>
              <a:t>Do marketing for your teams’ game and document the experiences</a:t>
            </a:r>
          </a:p>
          <a:p>
            <a:pPr lvl="2"/>
            <a:r>
              <a:rPr lang="en-GB" dirty="0"/>
              <a:t>Read about marketing in general and write about it</a:t>
            </a:r>
          </a:p>
          <a:p>
            <a:pPr lvl="2"/>
            <a:r>
              <a:rPr lang="en-GB" dirty="0"/>
              <a:t>Find second year teams to support </a:t>
            </a:r>
          </a:p>
          <a:p>
            <a:pPr lvl="2"/>
            <a:r>
              <a:rPr lang="en-GB" dirty="0"/>
              <a:t>Talk to local companies that do marketing and see if you can spend some time with them</a:t>
            </a:r>
          </a:p>
          <a:p>
            <a:pPr lvl="2"/>
            <a:endParaRPr lang="en-GB" dirty="0"/>
          </a:p>
        </p:txBody>
      </p:sp>
    </p:spTree>
    <p:extLst>
      <p:ext uri="{BB962C8B-B14F-4D97-AF65-F5344CB8AC3E}">
        <p14:creationId xmlns:p14="http://schemas.microsoft.com/office/powerpoint/2010/main" val="1058678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What if I want to do something different?</a:t>
            </a:r>
          </a:p>
          <a:p>
            <a:endParaRPr lang="en-GB" dirty="0"/>
          </a:p>
          <a:p>
            <a:pPr lvl="1"/>
            <a:r>
              <a:rPr lang="en-GB" dirty="0"/>
              <a:t>Community Management</a:t>
            </a:r>
          </a:p>
          <a:p>
            <a:pPr lvl="2"/>
            <a:r>
              <a:rPr lang="en-GB" dirty="0"/>
              <a:t>Do it outside of the GA for real and document your experiences</a:t>
            </a:r>
          </a:p>
          <a:p>
            <a:pPr lvl="2"/>
            <a:r>
              <a:rPr lang="en-GB" dirty="0"/>
              <a:t>Write think pieces about CM</a:t>
            </a:r>
          </a:p>
          <a:p>
            <a:pPr lvl="2"/>
            <a:r>
              <a:rPr lang="en-GB" dirty="0"/>
              <a:t>Do it for your teams’ game and document the experiences</a:t>
            </a:r>
          </a:p>
          <a:p>
            <a:pPr lvl="3"/>
            <a:r>
              <a:rPr lang="en-GB" dirty="0"/>
              <a:t>There were a couple of teams in the GA that did build communities for their games</a:t>
            </a:r>
          </a:p>
          <a:p>
            <a:pPr lvl="3"/>
            <a:r>
              <a:rPr lang="en-GB" dirty="0">
                <a:hlinkClick r:id="rId2"/>
              </a:rPr>
              <a:t>https://gamejolt.com/@selftitledstudio</a:t>
            </a:r>
            <a:endParaRPr lang="en-GB" dirty="0"/>
          </a:p>
          <a:p>
            <a:pPr lvl="3"/>
            <a:r>
              <a:rPr lang="en-GB" dirty="0">
                <a:hlinkClick r:id="rId3"/>
              </a:rPr>
              <a:t>https://tanuki-tech.itch.io/undergrowth</a:t>
            </a:r>
            <a:endParaRPr lang="en-GB" dirty="0"/>
          </a:p>
          <a:p>
            <a:pPr lvl="2"/>
            <a:r>
              <a:rPr lang="en-GB" dirty="0"/>
              <a:t>Read about CM in general and write about it</a:t>
            </a:r>
          </a:p>
          <a:p>
            <a:pPr lvl="2"/>
            <a:r>
              <a:rPr lang="en-GB" dirty="0"/>
              <a:t>Find second year teams to support </a:t>
            </a:r>
          </a:p>
          <a:p>
            <a:pPr lvl="2"/>
            <a:endParaRPr lang="en-GB" dirty="0"/>
          </a:p>
        </p:txBody>
      </p:sp>
    </p:spTree>
    <p:extLst>
      <p:ext uri="{BB962C8B-B14F-4D97-AF65-F5344CB8AC3E}">
        <p14:creationId xmlns:p14="http://schemas.microsoft.com/office/powerpoint/2010/main" val="162977667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 wash-up</a:t>
            </a:r>
          </a:p>
          <a:p>
            <a:pPr lvl="1"/>
            <a:r>
              <a:rPr lang="en-GB" dirty="0"/>
              <a:t>We can see there isn’t a one size fits all approach for portfolios</a:t>
            </a:r>
          </a:p>
          <a:p>
            <a:pPr lvl="1"/>
            <a:r>
              <a:rPr lang="en-GB" dirty="0"/>
              <a:t>It depends on your role and what you are looking for in work</a:t>
            </a:r>
          </a:p>
          <a:p>
            <a:pPr lvl="1"/>
            <a:r>
              <a:rPr lang="en-GB" dirty="0"/>
              <a:t>However, there’s some common themes</a:t>
            </a:r>
          </a:p>
          <a:p>
            <a:pPr lvl="2"/>
            <a:r>
              <a:rPr lang="en-GB" dirty="0"/>
              <a:t>Content</a:t>
            </a:r>
          </a:p>
          <a:p>
            <a:pPr lvl="2"/>
            <a:r>
              <a:rPr lang="en-GB" dirty="0"/>
              <a:t>Context</a:t>
            </a:r>
          </a:p>
          <a:p>
            <a:pPr lvl="2"/>
            <a:r>
              <a:rPr lang="en-GB" dirty="0"/>
              <a:t>Narrative</a:t>
            </a:r>
          </a:p>
          <a:p>
            <a:pPr lvl="2"/>
            <a:endParaRPr lang="en-GB" dirty="0"/>
          </a:p>
          <a:p>
            <a:pPr lvl="1"/>
            <a:r>
              <a:rPr lang="en-GB" dirty="0"/>
              <a:t>Look to avoid </a:t>
            </a:r>
            <a:r>
              <a:rPr lang="en-GB" dirty="0" err="1"/>
              <a:t>jazzhands</a:t>
            </a:r>
            <a:r>
              <a:rPr lang="en-GB" dirty="0"/>
              <a:t> </a:t>
            </a:r>
            <a:r>
              <a:rPr lang="en-GB"/>
              <a:t>approaches though</a:t>
            </a:r>
            <a:endParaRPr lang="en-GB" dirty="0"/>
          </a:p>
        </p:txBody>
      </p:sp>
    </p:spTree>
    <p:extLst>
      <p:ext uri="{BB962C8B-B14F-4D97-AF65-F5344CB8AC3E}">
        <p14:creationId xmlns:p14="http://schemas.microsoft.com/office/powerpoint/2010/main" val="330452085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 wash-up</a:t>
            </a:r>
          </a:p>
          <a:p>
            <a:pPr lvl="1"/>
            <a:r>
              <a:rPr lang="en-GB" dirty="0"/>
              <a:t>None of these portfolios are perfect</a:t>
            </a:r>
          </a:p>
          <a:p>
            <a:pPr lvl="2"/>
            <a:r>
              <a:rPr lang="en-GB" dirty="0"/>
              <a:t>There’s always something you can polish / refine / refactor</a:t>
            </a:r>
          </a:p>
          <a:p>
            <a:pPr lvl="2"/>
            <a:r>
              <a:rPr lang="en-GB" dirty="0"/>
              <a:t>They are easily good enough for job hunting</a:t>
            </a:r>
          </a:p>
        </p:txBody>
      </p:sp>
    </p:spTree>
    <p:extLst>
      <p:ext uri="{BB962C8B-B14F-4D97-AF65-F5344CB8AC3E}">
        <p14:creationId xmlns:p14="http://schemas.microsoft.com/office/powerpoint/2010/main" val="138436517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Portfolio wash-up</a:t>
            </a:r>
          </a:p>
          <a:p>
            <a:pPr lvl="1"/>
            <a:r>
              <a:rPr lang="en-GB" dirty="0"/>
              <a:t>Your challenge(s)</a:t>
            </a:r>
          </a:p>
          <a:p>
            <a:pPr lvl="2"/>
            <a:r>
              <a:rPr lang="en-GB" dirty="0"/>
              <a:t>Work out what you fancy doing career-wise</a:t>
            </a:r>
          </a:p>
          <a:p>
            <a:pPr lvl="2"/>
            <a:r>
              <a:rPr lang="en-GB" dirty="0"/>
              <a:t>Look to curate (existing work) and create (new work) that helps to showcase your skills and talents</a:t>
            </a:r>
          </a:p>
          <a:p>
            <a:pPr lvl="2"/>
            <a:r>
              <a:rPr lang="en-GB" dirty="0"/>
              <a:t>Provide meaningful narratives that explain your content, curation and process(es)</a:t>
            </a:r>
          </a:p>
          <a:p>
            <a:pPr lvl="2"/>
            <a:r>
              <a:rPr lang="en-GB" dirty="0"/>
              <a:t>If you are shifting roles (production / S&amp;M)</a:t>
            </a:r>
          </a:p>
          <a:p>
            <a:pPr lvl="3"/>
            <a:r>
              <a:rPr lang="en-GB" dirty="0"/>
              <a:t>Look to create some real think pieces on what you are doing</a:t>
            </a:r>
          </a:p>
          <a:p>
            <a:pPr lvl="3"/>
            <a:r>
              <a:rPr lang="en-GB" dirty="0"/>
              <a:t>Maybe look to bridge across games</a:t>
            </a:r>
          </a:p>
          <a:p>
            <a:pPr lvl="4"/>
            <a:r>
              <a:rPr lang="en-GB" dirty="0"/>
              <a:t>Games production</a:t>
            </a:r>
          </a:p>
          <a:p>
            <a:pPr lvl="4"/>
            <a:r>
              <a:rPr lang="en-GB" dirty="0"/>
              <a:t>Games marketing</a:t>
            </a:r>
          </a:p>
          <a:p>
            <a:pPr lvl="3"/>
            <a:r>
              <a:rPr lang="en-GB" dirty="0"/>
              <a:t>As you get to draw from </a:t>
            </a:r>
            <a:r>
              <a:rPr lang="en-GB"/>
              <a:t>your experience (games)</a:t>
            </a:r>
            <a:endParaRPr lang="en-GB" dirty="0"/>
          </a:p>
          <a:p>
            <a:pPr lvl="2"/>
            <a:endParaRPr lang="en-GB" dirty="0"/>
          </a:p>
        </p:txBody>
      </p:sp>
    </p:spTree>
    <p:extLst>
      <p:ext uri="{BB962C8B-B14F-4D97-AF65-F5344CB8AC3E}">
        <p14:creationId xmlns:p14="http://schemas.microsoft.com/office/powerpoint/2010/main" val="352307087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endParaRPr lang="en-GB" dirty="0"/>
          </a:p>
          <a:p>
            <a:endParaRPr lang="en-GB" dirty="0"/>
          </a:p>
          <a:p>
            <a:endParaRPr lang="en-GB" dirty="0"/>
          </a:p>
          <a:p>
            <a:endParaRPr lang="en-GB" dirty="0"/>
          </a:p>
          <a:p>
            <a:endParaRPr lang="en-GB" dirty="0"/>
          </a:p>
          <a:p>
            <a:r>
              <a:rPr lang="en-GB" dirty="0"/>
              <a:t>Questions</a:t>
            </a:r>
          </a:p>
          <a:p>
            <a:pPr lvl="1"/>
            <a:endParaRPr lang="en-GB" dirty="0"/>
          </a:p>
        </p:txBody>
      </p:sp>
    </p:spTree>
    <p:extLst>
      <p:ext uri="{BB962C8B-B14F-4D97-AF65-F5344CB8AC3E}">
        <p14:creationId xmlns:p14="http://schemas.microsoft.com/office/powerpoint/2010/main" val="96893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In games development:</a:t>
            </a:r>
          </a:p>
          <a:p>
            <a:pPr lvl="2"/>
            <a:r>
              <a:rPr lang="en-GB" dirty="0"/>
              <a:t>You may have had this already in your experiences at School, College and University</a:t>
            </a:r>
          </a:p>
          <a:p>
            <a:pPr lvl="3"/>
            <a:r>
              <a:rPr lang="en-GB" dirty="0"/>
              <a:t>People in your group are a lot better than you</a:t>
            </a:r>
          </a:p>
          <a:p>
            <a:pPr lvl="3"/>
            <a:r>
              <a:rPr lang="en-GB" dirty="0"/>
              <a:t>People in lower year groups are better than you</a:t>
            </a:r>
          </a:p>
          <a:p>
            <a:pPr lvl="1"/>
            <a:endParaRPr lang="en-GB" dirty="0"/>
          </a:p>
        </p:txBody>
      </p:sp>
    </p:spTree>
    <p:extLst>
      <p:ext uri="{BB962C8B-B14F-4D97-AF65-F5344CB8AC3E}">
        <p14:creationId xmlns:p14="http://schemas.microsoft.com/office/powerpoint/2010/main" val="4788897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r>
              <a:rPr lang="en-GB" dirty="0"/>
              <a:t>In games development:</a:t>
            </a:r>
          </a:p>
          <a:p>
            <a:pPr lvl="2"/>
            <a:r>
              <a:rPr lang="en-GB" dirty="0"/>
              <a:t>From my games experience:</a:t>
            </a:r>
          </a:p>
          <a:p>
            <a:pPr lvl="3"/>
            <a:r>
              <a:rPr lang="en-GB" dirty="0"/>
              <a:t>1. Working at Sony</a:t>
            </a:r>
          </a:p>
          <a:p>
            <a:pPr lvl="3"/>
            <a:r>
              <a:rPr lang="en-GB" dirty="0"/>
              <a:t>2. Going to Lionhead</a:t>
            </a:r>
          </a:p>
          <a:p>
            <a:pPr lvl="3"/>
            <a:r>
              <a:rPr lang="en-GB" dirty="0"/>
              <a:t>3. Freelancing on Might &amp; Magic</a:t>
            </a:r>
          </a:p>
          <a:p>
            <a:pPr lvl="3"/>
            <a:r>
              <a:rPr lang="en-GB" dirty="0"/>
              <a:t>4. Freelancing with </a:t>
            </a:r>
            <a:r>
              <a:rPr lang="en-GB" dirty="0" err="1"/>
              <a:t>SuperMassive</a:t>
            </a:r>
            <a:endParaRPr lang="en-GB" dirty="0"/>
          </a:p>
          <a:p>
            <a:pPr lvl="3"/>
            <a:r>
              <a:rPr lang="en-GB" dirty="0"/>
              <a:t>5. Freelancing on Bloodforge</a:t>
            </a:r>
          </a:p>
          <a:p>
            <a:pPr lvl="3"/>
            <a:r>
              <a:rPr lang="en-GB" dirty="0"/>
              <a:t>6. Becoming CTO at </a:t>
            </a:r>
            <a:r>
              <a:rPr lang="en-GB" dirty="0" err="1"/>
              <a:t>Remode</a:t>
            </a:r>
            <a:endParaRPr lang="en-GB" dirty="0"/>
          </a:p>
          <a:p>
            <a:pPr lvl="3"/>
            <a:endParaRPr lang="en-GB" dirty="0"/>
          </a:p>
          <a:p>
            <a:pPr lvl="2"/>
            <a:r>
              <a:rPr lang="en-GB" dirty="0"/>
              <a:t>Academic experience</a:t>
            </a:r>
          </a:p>
          <a:p>
            <a:pPr lvl="3"/>
            <a:r>
              <a:rPr lang="en-GB" dirty="0"/>
              <a:t>1. Doing final year classics</a:t>
            </a:r>
          </a:p>
          <a:p>
            <a:pPr lvl="1"/>
            <a:endParaRPr lang="en-GB" dirty="0"/>
          </a:p>
        </p:txBody>
      </p:sp>
    </p:spTree>
    <p:extLst>
      <p:ext uri="{BB962C8B-B14F-4D97-AF65-F5344CB8AC3E}">
        <p14:creationId xmlns:p14="http://schemas.microsoft.com/office/powerpoint/2010/main" val="3424301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8680"/>
            <a:ext cx="8229600" cy="6192688"/>
          </a:xfrm>
        </p:spPr>
        <p:txBody>
          <a:bodyPr>
            <a:normAutofit/>
          </a:bodyPr>
          <a:lstStyle/>
          <a:p>
            <a:r>
              <a:rPr lang="en-GB" dirty="0"/>
              <a:t>Dealing with Imposter Syndrome</a:t>
            </a:r>
          </a:p>
          <a:p>
            <a:pPr lvl="1"/>
            <a:endParaRPr lang="en-GB" dirty="0"/>
          </a:p>
        </p:txBody>
      </p:sp>
      <p:pic>
        <p:nvPicPr>
          <p:cNvPr id="2" name="Picture 1">
            <a:extLst>
              <a:ext uri="{FF2B5EF4-FFF2-40B4-BE49-F238E27FC236}">
                <a16:creationId xmlns:a16="http://schemas.microsoft.com/office/drawing/2014/main" id="{919FDD7D-8CB2-0143-A9C9-626FC1B8737C}"/>
              </a:ext>
            </a:extLst>
          </p:cNvPr>
          <p:cNvPicPr>
            <a:picLocks noChangeAspect="1"/>
          </p:cNvPicPr>
          <p:nvPr/>
        </p:nvPicPr>
        <p:blipFill>
          <a:blip r:embed="rId2"/>
          <a:stretch>
            <a:fillRect/>
          </a:stretch>
        </p:blipFill>
        <p:spPr>
          <a:xfrm>
            <a:off x="1259632" y="1628800"/>
            <a:ext cx="6444208" cy="3383209"/>
          </a:xfrm>
          <a:prstGeom prst="rect">
            <a:avLst/>
          </a:prstGeom>
        </p:spPr>
      </p:pic>
    </p:spTree>
    <p:extLst>
      <p:ext uri="{BB962C8B-B14F-4D97-AF65-F5344CB8AC3E}">
        <p14:creationId xmlns:p14="http://schemas.microsoft.com/office/powerpoint/2010/main" val="2791171650"/>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FFFF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13094</TotalTime>
  <Words>3564</Words>
  <Application>Microsoft Macintosh PowerPoint</Application>
  <PresentationFormat>On-screen Show (4:3)</PresentationFormat>
  <Paragraphs>501</Paragraphs>
  <Slides>68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68</vt:i4>
      </vt:variant>
    </vt:vector>
  </HeadingPairs>
  <TitlesOfParts>
    <vt:vector size="71"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Gazcorp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MSc Computer Games and Entertainment: Advanced Programming</dc:title>
  <dc:creator>Gareth</dc:creator>
  <cp:lastModifiedBy>Lewis, Gareth</cp:lastModifiedBy>
  <cp:revision>789</cp:revision>
  <cp:lastPrinted>2019-09-27T12:33:46Z</cp:lastPrinted>
  <dcterms:created xsi:type="dcterms:W3CDTF">2008-11-22T10:38:31Z</dcterms:created>
  <dcterms:modified xsi:type="dcterms:W3CDTF">2019-10-04T17:33:01Z</dcterms:modified>
</cp:coreProperties>
</file>

<file path=docProps/thumbnail.jpeg>
</file>